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7" r:id="rId2"/>
    <p:sldId id="258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350" r:id="rId12"/>
    <p:sldId id="351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41" r:id="rId23"/>
    <p:sldId id="342" r:id="rId24"/>
    <p:sldId id="345" r:id="rId25"/>
    <p:sldId id="344" r:id="rId26"/>
    <p:sldId id="343" r:id="rId27"/>
    <p:sldId id="329" r:id="rId28"/>
    <p:sldId id="330" r:id="rId29"/>
    <p:sldId id="333" r:id="rId30"/>
    <p:sldId id="334" r:id="rId31"/>
    <p:sldId id="335" r:id="rId32"/>
    <p:sldId id="336" r:id="rId33"/>
    <p:sldId id="337" r:id="rId34"/>
    <p:sldId id="340" r:id="rId35"/>
    <p:sldId id="347" r:id="rId36"/>
    <p:sldId id="353" r:id="rId37"/>
    <p:sldId id="354" r:id="rId38"/>
    <p:sldId id="355" r:id="rId39"/>
    <p:sldId id="356" r:id="rId40"/>
    <p:sldId id="357" r:id="rId41"/>
    <p:sldId id="359" r:id="rId42"/>
    <p:sldId id="358" r:id="rId43"/>
    <p:sldId id="311" r:id="rId44"/>
    <p:sldId id="348" r:id="rId45"/>
    <p:sldId id="349" r:id="rId46"/>
    <p:sldId id="338" r:id="rId47"/>
    <p:sldId id="352" r:id="rId48"/>
    <p:sldId id="339" r:id="rId49"/>
    <p:sldId id="346" r:id="rId50"/>
    <p:sldId id="259" r:id="rId51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0" autoAdjust="0"/>
    <p:restoredTop sz="90909" autoAdjust="0"/>
  </p:normalViewPr>
  <p:slideViewPr>
    <p:cSldViewPr>
      <p:cViewPr>
        <p:scale>
          <a:sx n="100" d="100"/>
          <a:sy n="100" d="100"/>
        </p:scale>
        <p:origin x="-72" y="9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8B258BD-8FD8-40B9-92C9-9C7CCB4F94D7}" type="datetimeFigureOut">
              <a:rPr lang="en-US" smtClean="0"/>
              <a:pPr/>
              <a:t>6/17/2013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E843E9C-6F9D-4A65-B574-BD7CFD4F7A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767713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BB0031D-D55E-42A4-9375-9CCB974CA7A6}" type="datetimeFigureOut">
              <a:rPr lang="en-US" smtClean="0"/>
              <a:pPr/>
              <a:t>6/17/2013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657E354-4A35-442C-AEB1-54C1A5FC0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83919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baseline="0" dirty="0" smtClean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B0D4-B833-4929-941F-50D3B14D4AA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462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baseline="0" dirty="0" smtClean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B0D4-B833-4929-941F-50D3B14D4AA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462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B0D4-B833-4929-941F-50D3B14D4AA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462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7E354-4A35-442C-AEB1-54C1A5FC03A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5204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7E354-4A35-442C-AEB1-54C1A5FC03A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5204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7E354-4A35-442C-AEB1-54C1A5FC03A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5204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7E354-4A35-442C-AEB1-54C1A5FC03A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5204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7E354-4A35-442C-AEB1-54C1A5FC03A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5204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7E354-4A35-442C-AEB1-54C1A5FC03A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5204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7E354-4A35-442C-AEB1-54C1A5FC03AD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5204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baseline="0" dirty="0" smtClean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B0D4-B833-4929-941F-50D3B14D4AAA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3462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7E354-4A35-442C-AEB1-54C1A5FC03AD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5204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baseline="0" dirty="0" smtClean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B0D4-B833-4929-941F-50D3B14D4AA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462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baseline="0" dirty="0" smtClean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B0D4-B833-4929-941F-50D3B14D4AA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462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baseline="0" dirty="0" smtClean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B0D4-B833-4929-941F-50D3B14D4AA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462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baseline="0" dirty="0" smtClean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B0D4-B833-4929-941F-50D3B14D4AA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462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baseline="0" dirty="0" smtClean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B0D4-B833-4929-941F-50D3B14D4AA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462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baseline="0" dirty="0" smtClean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B0D4-B833-4929-941F-50D3B14D4AA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462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baseline="0" dirty="0" smtClean="0">
                <a:latin typeface="Calibri" pitchFamily="34" charset="0"/>
                <a:ea typeface="ＭＳ Ｐゴシック" pitchFamily="34" charset="-128"/>
              </a:rPr>
              <a:t>Chuck has a similar slide in his PPT.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B0D4-B833-4929-941F-50D3B14D4AA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462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86DE9-81B4-4A27-9AEC-F1FA36F6AF98}" type="datetimeFigureOut">
              <a:rPr lang="en-US" smtClean="0"/>
              <a:pPr/>
              <a:t>6/17/2013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C011-DF87-49F6-9790-849205D909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86DE9-81B4-4A27-9AEC-F1FA36F6AF98}" type="datetimeFigureOut">
              <a:rPr lang="en-US" smtClean="0"/>
              <a:pPr/>
              <a:t>6/17/2013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C011-DF87-49F6-9790-849205D909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86DE9-81B4-4A27-9AEC-F1FA36F6AF98}" type="datetimeFigureOut">
              <a:rPr lang="en-US" smtClean="0"/>
              <a:pPr/>
              <a:t>6/17/2013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C011-DF87-49F6-9790-849205D909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86DE9-81B4-4A27-9AEC-F1FA36F6AF98}" type="datetimeFigureOut">
              <a:rPr lang="en-US" smtClean="0"/>
              <a:pPr/>
              <a:t>6/17/2013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C011-DF87-49F6-9790-849205D909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86DE9-81B4-4A27-9AEC-F1FA36F6AF98}" type="datetimeFigureOut">
              <a:rPr lang="en-US" smtClean="0"/>
              <a:pPr/>
              <a:t>6/17/2013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C011-DF87-49F6-9790-849205D909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86DE9-81B4-4A27-9AEC-F1FA36F6AF98}" type="datetimeFigureOut">
              <a:rPr lang="en-US" smtClean="0"/>
              <a:pPr/>
              <a:t>6/17/2013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C011-DF87-49F6-9790-849205D909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Bridge_Frame_P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7001276-D3FC-4F56-BDB6-57AAE74A89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78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86DE9-81B4-4A27-9AEC-F1FA36F6AF98}" type="datetimeFigureOut">
              <a:rPr lang="en-US" smtClean="0"/>
              <a:pPr/>
              <a:t>6/17/2013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C011-DF87-49F6-9790-849205D909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86DE9-81B4-4A27-9AEC-F1FA36F6AF98}" type="datetimeFigureOut">
              <a:rPr lang="en-US" smtClean="0"/>
              <a:pPr/>
              <a:t>6/17/2013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C011-DF87-49F6-9790-849205D909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86DE9-81B4-4A27-9AEC-F1FA36F6AF98}" type="datetimeFigureOut">
              <a:rPr lang="en-US" smtClean="0"/>
              <a:pPr/>
              <a:t>6/17/2013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C011-DF87-49F6-9790-849205D909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86DE9-81B4-4A27-9AEC-F1FA36F6AF98}" type="datetimeFigureOut">
              <a:rPr lang="en-US" smtClean="0"/>
              <a:pPr/>
              <a:t>6/17/2013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C011-DF87-49F6-9790-849205D909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86DE9-81B4-4A27-9AEC-F1FA36F6AF98}" type="datetimeFigureOut">
              <a:rPr lang="en-US" smtClean="0"/>
              <a:pPr/>
              <a:t>6/17/2013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C011-DF87-49F6-9790-849205D909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86DE9-81B4-4A27-9AEC-F1FA36F6AF98}" type="datetimeFigureOut">
              <a:rPr lang="en-US" smtClean="0"/>
              <a:pPr/>
              <a:t>6/17/2013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8C011-DF87-49F6-9790-849205D909F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6" r:id="rId33"/>
    <p:sldLayoutId id="2147483717" r:id="rId34"/>
    <p:sldLayoutId id="2147483720" r:id="rId35"/>
    <p:sldLayoutId id="2147483721" r:id="rId36"/>
    <p:sldLayoutId id="2147483722" r:id="rId37"/>
    <p:sldLayoutId id="2147483723" r:id="rId38"/>
    <p:sldLayoutId id="2147483724" r:id="rId39"/>
    <p:sldLayoutId id="2147483725" r:id="rId40"/>
    <p:sldLayoutId id="2147483726" r:id="rId4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0.xml"/><Relationship Id="rId1" Type="http://schemas.openxmlformats.org/officeDocument/2006/relationships/tags" Target="../tags/tag6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jpeg"/><Relationship Id="rId10" Type="http://schemas.openxmlformats.org/officeDocument/2006/relationships/image" Target="../media/image42.png"/><Relationship Id="rId4" Type="http://schemas.openxmlformats.org/officeDocument/2006/relationships/image" Target="../media/image36.jpe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pn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ransportationresearch.gov/dot/fhwa/SitePages/register.aspx" TargetMode="Externa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Text Box 26"/>
          <p:cNvSpPr txBox="1">
            <a:spLocks noChangeArrowheads="1"/>
          </p:cNvSpPr>
          <p:nvPr/>
        </p:nvSpPr>
        <p:spPr bwMode="auto">
          <a:xfrm>
            <a:off x="906463" y="2166938"/>
            <a:ext cx="13033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400">
                <a:solidFill>
                  <a:schemeClr val="bg1"/>
                </a:solidFill>
              </a:rPr>
              <a:t>Local Failure</a:t>
            </a:r>
          </a:p>
        </p:txBody>
      </p:sp>
      <p:sp>
        <p:nvSpPr>
          <p:cNvPr id="25" name="Text Placeholder 15"/>
          <p:cNvSpPr txBox="1">
            <a:spLocks/>
          </p:cNvSpPr>
          <p:nvPr/>
        </p:nvSpPr>
        <p:spPr>
          <a:xfrm>
            <a:off x="609600" y="1262746"/>
            <a:ext cx="8001000" cy="510333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C4300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19DC1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6F00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5759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Bridge Data Protocols for Interoperability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and Life Cycle Management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Work-in-Progress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1800" b="1" dirty="0" smtClean="0">
                <a:latin typeface="Georgia" pitchFamily="18" charset="0"/>
              </a:rPr>
              <a:t>Stuart S. Chen, Ph.D., P.E.</a:t>
            </a:r>
          </a:p>
          <a:p>
            <a:pPr marL="0" indent="0" algn="ctr">
              <a:buNone/>
            </a:pPr>
            <a:r>
              <a:rPr lang="en-US" sz="1600" b="1" dirty="0" smtClean="0">
                <a:latin typeface="Georgia" pitchFamily="18" charset="0"/>
              </a:rPr>
              <a:t>UB B</a:t>
            </a:r>
            <a:r>
              <a:rPr lang="en-US" altLang="zh-CN" sz="1600" b="1" dirty="0" smtClean="0">
                <a:latin typeface="Georgia" pitchFamily="18" charset="0"/>
              </a:rPr>
              <a:t>ridge Information Modeling Research Group</a:t>
            </a:r>
          </a:p>
          <a:p>
            <a:pPr marL="0" indent="0" algn="ctr">
              <a:buNone/>
            </a:pPr>
            <a:r>
              <a:rPr lang="en-US" sz="1400" b="1" dirty="0">
                <a:latin typeface="Georgia" pitchFamily="18" charset="0"/>
              </a:rPr>
              <a:t>Hanjin Hu, P.E., Ph.D. Candidate, LEED Green Assoc.</a:t>
            </a:r>
            <a:endParaRPr lang="en-US" sz="1400" b="1" dirty="0" smtClean="0">
              <a:latin typeface="Georgia" pitchFamily="18" charset="0"/>
            </a:endParaRPr>
          </a:p>
          <a:p>
            <a:pPr marL="0" indent="0" algn="ctr">
              <a:buNone/>
            </a:pPr>
            <a:r>
              <a:rPr lang="en-US" sz="1400" b="1" dirty="0" smtClean="0">
                <a:latin typeface="Georgia" pitchFamily="18" charset="0"/>
              </a:rPr>
              <a:t>Najaf Ali, Ph.D. Candidate</a:t>
            </a:r>
          </a:p>
          <a:p>
            <a:pPr marL="0" indent="0" algn="ctr">
              <a:buNone/>
            </a:pPr>
            <a:r>
              <a:rPr lang="en-US" sz="1400" b="1" dirty="0" err="1" smtClean="0">
                <a:latin typeface="Georgia" pitchFamily="18" charset="0"/>
              </a:rPr>
              <a:t>Rohit</a:t>
            </a:r>
            <a:r>
              <a:rPr lang="en-US" sz="1400" b="1" dirty="0" smtClean="0">
                <a:latin typeface="Georgia" pitchFamily="18" charset="0"/>
              </a:rPr>
              <a:t> </a:t>
            </a:r>
            <a:r>
              <a:rPr lang="en-US" sz="1400" b="1" dirty="0" err="1" smtClean="0">
                <a:latin typeface="Georgia" pitchFamily="18" charset="0"/>
              </a:rPr>
              <a:t>Srikonda</a:t>
            </a:r>
            <a:r>
              <a:rPr lang="en-US" sz="1400" b="1" dirty="0" smtClean="0">
                <a:latin typeface="Georgia" pitchFamily="18" charset="0"/>
              </a:rPr>
              <a:t>, P.E., MSCE, M.S. Candidate  in CSE</a:t>
            </a:r>
          </a:p>
          <a:p>
            <a:pPr marL="0" indent="0" algn="ctr">
              <a:buNone/>
            </a:pPr>
            <a:endParaRPr lang="en-US" sz="1600" b="1" dirty="0">
              <a:latin typeface="Georgia" pitchFamily="18" charset="0"/>
            </a:endParaRPr>
          </a:p>
          <a:p>
            <a:pPr marL="0" indent="0" algn="ctr">
              <a:buNone/>
            </a:pPr>
            <a:r>
              <a:rPr lang="en-US" sz="1600" b="1" dirty="0">
                <a:latin typeface="Georgia" pitchFamily="18" charset="0"/>
              </a:rPr>
              <a:t>Department of Civil, Structural and Environmental </a:t>
            </a:r>
            <a:r>
              <a:rPr lang="en-US" sz="1600" b="1" dirty="0" smtClean="0">
                <a:latin typeface="Georgia" pitchFamily="18" charset="0"/>
              </a:rPr>
              <a:t>Engineering</a:t>
            </a:r>
          </a:p>
          <a:p>
            <a:pPr marL="0" indent="0" algn="ctr">
              <a:buNone/>
            </a:pPr>
            <a:r>
              <a:rPr lang="en-US" sz="1600" b="1" dirty="0" smtClean="0">
                <a:latin typeface="Georgia" pitchFamily="18" charset="0"/>
              </a:rPr>
              <a:t>University </a:t>
            </a:r>
            <a:r>
              <a:rPr lang="en-US" sz="1600" b="1" dirty="0">
                <a:latin typeface="Georgia" pitchFamily="18" charset="0"/>
              </a:rPr>
              <a:t>at </a:t>
            </a:r>
            <a:r>
              <a:rPr lang="en-US" sz="1600" b="1" dirty="0" smtClean="0">
                <a:latin typeface="Georgia" pitchFamily="18" charset="0"/>
              </a:rPr>
              <a:t>Buffalo</a:t>
            </a:r>
          </a:p>
          <a:p>
            <a:pPr marL="0" indent="0" algn="ctr">
              <a:buNone/>
            </a:pPr>
            <a:endParaRPr lang="en-US" sz="1600" dirty="0" smtClean="0">
              <a:latin typeface="Georgia" pitchFamily="18" charset="0"/>
            </a:endParaRPr>
          </a:p>
          <a:p>
            <a:pPr marL="0" indent="0" algn="ctr">
              <a:buNone/>
            </a:pPr>
            <a:r>
              <a:rPr lang="en-US" sz="1600" dirty="0" smtClean="0">
                <a:latin typeface="Georgia" pitchFamily="18" charset="0"/>
              </a:rPr>
              <a:t>June 2013</a:t>
            </a:r>
            <a:endParaRPr lang="en-US" sz="1600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86842972"/>
      </p:ext>
    </p:extLst>
  </p:cSld>
  <p:clrMapOvr>
    <a:masterClrMapping/>
  </p:clrMapOvr>
  <p:transition advTm="32854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5"/>
          <p:cNvSpPr txBox="1">
            <a:spLocks/>
          </p:cNvSpPr>
          <p:nvPr/>
        </p:nvSpPr>
        <p:spPr>
          <a:xfrm>
            <a:off x="324091" y="1120242"/>
            <a:ext cx="8461094" cy="686289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C4300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19DC1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6F00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5759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 smtClean="0">
                <a:latin typeface="Georgia" pitchFamily="18" charset="0"/>
              </a:rPr>
              <a:t>The Technical Part: Data Exchange Standard Development</a:t>
            </a:r>
            <a:endParaRPr lang="en-US" sz="2400" b="1" dirty="0">
              <a:latin typeface="Georgia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2857" y="2299425"/>
            <a:ext cx="13260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Georgia" pitchFamily="18" charset="0"/>
              </a:rPr>
              <a:t>Phase</a:t>
            </a:r>
            <a:r>
              <a:rPr lang="en-US" sz="1800" b="1" dirty="0" smtClean="0">
                <a:latin typeface="Georgia" pitchFamily="18" charset="0"/>
              </a:rPr>
              <a:t> 1:</a:t>
            </a:r>
          </a:p>
          <a:p>
            <a:pPr algn="ctr"/>
            <a:r>
              <a:rPr lang="en-US" sz="1800" b="1" dirty="0" smtClean="0">
                <a:latin typeface="Georgia" pitchFamily="18" charset="0"/>
              </a:rPr>
              <a:t>Program</a:t>
            </a:r>
            <a:endParaRPr lang="en-US" sz="1800" b="1" dirty="0">
              <a:latin typeface="Georgia" pitchFamily="18" charset="0"/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6370493" y="2951112"/>
            <a:ext cx="2382982" cy="344035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4364410" y="2951112"/>
            <a:ext cx="2382982" cy="3440350"/>
          </a:xfrm>
          <a:prstGeom prst="homePlate">
            <a:avLst/>
          </a:prstGeom>
          <a:solidFill>
            <a:srgbClr val="FFAAA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/>
          <p:cNvSpPr/>
          <p:nvPr/>
        </p:nvSpPr>
        <p:spPr>
          <a:xfrm>
            <a:off x="2424545" y="2951112"/>
            <a:ext cx="2382982" cy="3440350"/>
          </a:xfrm>
          <a:prstGeom prst="homePlat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entagon 5"/>
          <p:cNvSpPr/>
          <p:nvPr/>
        </p:nvSpPr>
        <p:spPr>
          <a:xfrm>
            <a:off x="402857" y="2951112"/>
            <a:ext cx="2382982" cy="3440350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24545" y="2299425"/>
            <a:ext cx="13260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Georgia" pitchFamily="18" charset="0"/>
              </a:rPr>
              <a:t>Phase</a:t>
            </a:r>
            <a:r>
              <a:rPr lang="en-US" sz="1800" b="1" dirty="0" smtClean="0">
                <a:latin typeface="Georgia" pitchFamily="18" charset="0"/>
              </a:rPr>
              <a:t> 2: Design</a:t>
            </a:r>
            <a:endParaRPr lang="en-US" sz="1800" b="1" dirty="0">
              <a:latin typeface="Georgia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64408" y="2299425"/>
            <a:ext cx="14309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Georgia" pitchFamily="18" charset="0"/>
              </a:rPr>
              <a:t>Phase</a:t>
            </a:r>
            <a:r>
              <a:rPr lang="en-US" sz="1800" b="1" dirty="0" smtClean="0">
                <a:latin typeface="Georgia" pitchFamily="18" charset="0"/>
              </a:rPr>
              <a:t> 3: Construct</a:t>
            </a:r>
            <a:endParaRPr lang="en-US" sz="1800" b="1" dirty="0">
              <a:latin typeface="Georgia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70493" y="2299425"/>
            <a:ext cx="13260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Georgia" pitchFamily="18" charset="0"/>
              </a:rPr>
              <a:t>Phase</a:t>
            </a:r>
            <a:r>
              <a:rPr lang="en-US" sz="1800" b="1" dirty="0" smtClean="0">
                <a:latin typeface="Georgia" pitchFamily="18" charset="0"/>
              </a:rPr>
              <a:t> 4: Validate</a:t>
            </a:r>
            <a:endParaRPr lang="en-US" sz="1800" b="1" dirty="0">
              <a:latin typeface="Georgia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2856" y="3683886"/>
            <a:ext cx="1539834" cy="3800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Georgia" pitchFamily="18" charset="0"/>
              </a:rPr>
              <a:t>Process Map</a:t>
            </a:r>
            <a:endParaRPr lang="en-US" sz="160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2857" y="4354206"/>
            <a:ext cx="1539833" cy="6176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Georgia" pitchFamily="18" charset="0"/>
              </a:rPr>
              <a:t>Exchange Requirements</a:t>
            </a:r>
            <a:endParaRPr lang="en-US" sz="160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2856" y="5148837"/>
            <a:ext cx="1539834" cy="7438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Georgia" pitchFamily="18" charset="0"/>
              </a:rPr>
              <a:t>Information Delivery Manual</a:t>
            </a:r>
            <a:endParaRPr lang="en-US" sz="180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424545" y="3683886"/>
            <a:ext cx="1539834" cy="38001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Georgia" pitchFamily="18" charset="0"/>
              </a:rPr>
              <a:t>ER Models</a:t>
            </a:r>
            <a:endParaRPr lang="en-US" sz="160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85839" y="4354207"/>
            <a:ext cx="1763981" cy="6176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Georgia" pitchFamily="18" charset="0"/>
              </a:rPr>
              <a:t>Generic Model View Definitions</a:t>
            </a:r>
            <a:endParaRPr lang="en-US" sz="160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24545" y="5308827"/>
            <a:ext cx="1539834" cy="38001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Georgia" pitchFamily="18" charset="0"/>
              </a:rPr>
              <a:t>Gap Analysis</a:t>
            </a:r>
            <a:endParaRPr lang="en-US" sz="160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20571" y="4354207"/>
            <a:ext cx="1449922" cy="617632"/>
          </a:xfrm>
          <a:prstGeom prst="rect">
            <a:avLst/>
          </a:prstGeom>
          <a:solidFill>
            <a:srgbClr val="ECC8B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Georgia" pitchFamily="18" charset="0"/>
              </a:rPr>
              <a:t>Data Model Schema</a:t>
            </a:r>
            <a:endParaRPr lang="en-US" sz="160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747392" y="3873891"/>
            <a:ext cx="1350447" cy="4453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Georgia" pitchFamily="18" charset="0"/>
              </a:rPr>
              <a:t>Validation</a:t>
            </a:r>
            <a:endParaRPr lang="en-US" sz="160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47391" y="4926144"/>
            <a:ext cx="1350447" cy="4453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Georgia" pitchFamily="18" charset="0"/>
              </a:rPr>
              <a:t>Evaluation</a:t>
            </a:r>
            <a:endParaRPr lang="en-US" sz="160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2857" y="1806531"/>
            <a:ext cx="835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Georgia" pitchFamily="18" charset="0"/>
              </a:rPr>
              <a:t>UB </a:t>
            </a:r>
            <a:r>
              <a:rPr lang="en-US" sz="1800" b="1" dirty="0" err="1" smtClean="0">
                <a:latin typeface="Georgia" pitchFamily="18" charset="0"/>
              </a:rPr>
              <a:t>BrIM</a:t>
            </a:r>
            <a:r>
              <a:rPr lang="en-US" sz="1800" b="1" dirty="0" smtClean="0">
                <a:latin typeface="Georgia" pitchFamily="18" charset="0"/>
              </a:rPr>
              <a:t> Research Group </a:t>
            </a:r>
            <a:r>
              <a:rPr lang="en-US" sz="1800" b="1" dirty="0" smtClean="0">
                <a:latin typeface="Georgia" pitchFamily="18" charset="0"/>
                <a:sym typeface="Wingdings" pitchFamily="2" charset="2"/>
              </a:rPr>
              <a:t>Principal Focus</a:t>
            </a:r>
            <a:endParaRPr lang="en-US" sz="1800" b="1" dirty="0" smtClean="0">
              <a:latin typeface="Georgia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3753182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106444"/>
    </mc:Choice>
    <mc:Fallback>
      <p:transition spd="slow" advTm="106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0" grpId="0" animBg="1"/>
      <p:bldP spid="7" grpId="0" animBg="1"/>
      <p:bldP spid="6" grpId="0" animBg="1"/>
      <p:bldP spid="12" grpId="0"/>
      <p:bldP spid="13" grpId="0"/>
      <p:bldP spid="14" grpId="0"/>
      <p:bldP spid="9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5"/>
          <p:cNvSpPr txBox="1">
            <a:spLocks/>
          </p:cNvSpPr>
          <p:nvPr/>
        </p:nvSpPr>
        <p:spPr>
          <a:xfrm>
            <a:off x="609600" y="1120242"/>
            <a:ext cx="8001000" cy="6862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C4300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19DC1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6F00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5759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 smtClean="0">
                <a:latin typeface="Georgia" pitchFamily="18" charset="0"/>
              </a:rPr>
              <a:t>Implementation Roadmap</a:t>
            </a:r>
            <a:endParaRPr lang="en-US" sz="2400" b="1" dirty="0">
              <a:latin typeface="Georgia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2857" y="1806531"/>
            <a:ext cx="835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Georgia" pitchFamily="18" charset="0"/>
              </a:rPr>
              <a:t>Overview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69996" y="3597110"/>
            <a:ext cx="2949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Georgia" pitchFamily="18" charset="0"/>
              </a:rPr>
              <a:t>Approach Recommended</a:t>
            </a:r>
            <a:r>
              <a:rPr lang="en-US" sz="1600" dirty="0" smtClean="0">
                <a:latin typeface="Georgia" pitchFamily="18" charset="0"/>
              </a:rPr>
              <a:t>: Roberts </a:t>
            </a:r>
            <a:r>
              <a:rPr lang="en-US" sz="1600" dirty="0">
                <a:latin typeface="Georgia" pitchFamily="18" charset="0"/>
              </a:rPr>
              <a:t>Leadership and Management Model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2857" y="2144543"/>
            <a:ext cx="7849892" cy="1155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600" dirty="0">
                <a:latin typeface="Georgia" pitchFamily="18" charset="0"/>
              </a:rPr>
              <a:t>A range of recent and emerging state-of-art technologies have the potential to transform the efficiency, effectiveness,  reliability, cost-effective life cycle management of bridge network in coming decades.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3528" y="3296310"/>
            <a:ext cx="3611783" cy="3247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3416348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4925"/>
    </mc:Choice>
    <mc:Fallback>
      <p:transition spd="slow" advTm="54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5"/>
          <p:cNvSpPr txBox="1">
            <a:spLocks/>
          </p:cNvSpPr>
          <p:nvPr/>
        </p:nvSpPr>
        <p:spPr>
          <a:xfrm>
            <a:off x="609600" y="1120242"/>
            <a:ext cx="8001000" cy="6862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C4300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19DC1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6F00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5759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 smtClean="0">
                <a:latin typeface="Georgia" pitchFamily="18" charset="0"/>
              </a:rPr>
              <a:t>Implementation Roadmap</a:t>
            </a:r>
            <a:endParaRPr lang="en-US" sz="2400" b="1" dirty="0">
              <a:latin typeface="Georgia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2857" y="1551881"/>
            <a:ext cx="835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Georgia" pitchFamily="18" charset="0"/>
              </a:rPr>
              <a:t>Examples of Roberts Model Elements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76456335"/>
              </p:ext>
            </p:extLst>
          </p:nvPr>
        </p:nvGraphicFramePr>
        <p:xfrm>
          <a:off x="402857" y="1944896"/>
          <a:ext cx="8440201" cy="458322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602369"/>
                <a:gridCol w="6837832"/>
              </a:tblGrid>
              <a:tr h="4531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Roberts Model Element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084" marR="6708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Example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084" marR="67084" marT="0" marB="0" anchor="ctr"/>
                </a:tc>
              </a:tr>
              <a:tr h="10711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Vision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084" marR="6708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As </a:t>
                      </a:r>
                      <a:r>
                        <a:rPr lang="en-US" sz="1200" dirty="0">
                          <a:effectLst/>
                        </a:rPr>
                        <a:t>a result of </a:t>
                      </a:r>
                      <a:r>
                        <a:rPr lang="en-US" sz="1200" dirty="0" err="1">
                          <a:effectLst/>
                        </a:rPr>
                        <a:t>BrIM</a:t>
                      </a:r>
                      <a:r>
                        <a:rPr lang="en-US" sz="1200" dirty="0">
                          <a:effectLst/>
                        </a:rPr>
                        <a:t>-standards based interoperability being implemented, owners dealing with construction claims could quickly access the searchable electronic “audit trail” that is a byproduct of </a:t>
                      </a:r>
                      <a:r>
                        <a:rPr lang="en-US" sz="1200" dirty="0" err="1">
                          <a:effectLst/>
                        </a:rPr>
                        <a:t>BrIM</a:t>
                      </a:r>
                      <a:r>
                        <a:rPr lang="en-US" sz="1200" dirty="0">
                          <a:effectLst/>
                        </a:rPr>
                        <a:t> – enabled processes to quickly assess the merits of claims just as easily as a contractor with suitable access to model data can interrogate it instead of issuing RFI’s.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084" marR="67084" marT="0" marB="0"/>
                </a:tc>
              </a:tr>
              <a:tr h="762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Authorizing Environment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084" marR="6708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Increasing interconnectedness of pieces of the workflow is increasingly realized by software translators, and the integrative Vision embraced by various stakeholders (owners, designers, contractors, </a:t>
                      </a:r>
                      <a:r>
                        <a:rPr lang="en-US" sz="1200" dirty="0" smtClean="0">
                          <a:effectLst/>
                        </a:rPr>
                        <a:t>etc.) </a:t>
                      </a:r>
                      <a:r>
                        <a:rPr lang="en-US" sz="1200" dirty="0">
                          <a:effectLst/>
                        </a:rPr>
                        <a:t>in the bridge lifecycle in a given owner’s jurisdiction 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084" marR="67084" marT="0" marB="0"/>
                </a:tc>
              </a:tr>
              <a:tr h="10711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Organizational Capacity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084" marR="6708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 an owning agency organization and the consulting firms serving them, long standing animosities between previously separated highway design and bridge design squads reduce over time; re-tooling of CAD technicians and bridge engineers to productively use 3D modeling tools, possibly partially subsidized using MAP-21 funds incentivizing deployment of ABC technologies.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084" marR="67084" marT="0" marB="0"/>
                </a:tc>
              </a:tr>
              <a:tr h="1225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Working Space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084" marR="6708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Progressive </a:t>
                      </a:r>
                      <a:r>
                        <a:rPr lang="en-US" sz="1200" dirty="0">
                          <a:effectLst/>
                        </a:rPr>
                        <a:t>CEO’s and managers clearly understand and champion the vision throughout the organization in an energetic and sustained manner to facilitate the migration from initially non-interoperating software operated by a not-fully-IT-savvy workforce to collaboratively influence that agency’s next-gen CAD standards and associated workflows to implement Task 12 – generated data exchange standards (or suitable derivative(s) thereof)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084" marR="67084" marT="0" marB="0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xmlns="" val="1482799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4925"/>
    </mc:Choice>
    <mc:Fallback>
      <p:transition spd="slow" advTm="54925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5215" y="1526335"/>
            <a:ext cx="8593777" cy="453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76400" y="6187044"/>
            <a:ext cx="5116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Plan &amp; Profile View – I-290 Ramp B over I-190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6442" y="0"/>
            <a:ext cx="13525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5215" y="2096667"/>
            <a:ext cx="8582215" cy="339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0749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6442" y="0"/>
            <a:ext cx="13525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58193" y="6187044"/>
            <a:ext cx="433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3D View – Case Study Bridge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2466" y="1828800"/>
            <a:ext cx="8546526" cy="426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523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6442" y="0"/>
            <a:ext cx="13525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58193" y="6187044"/>
            <a:ext cx="433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3D View – Case Study Bridge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528" y="1423227"/>
            <a:ext cx="8552464" cy="4667887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6529" y="1981200"/>
            <a:ext cx="4373098" cy="4128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132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6442" y="0"/>
            <a:ext cx="13525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58193" y="6187044"/>
            <a:ext cx="433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3D View – Case Study Bridge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528" y="1423226"/>
            <a:ext cx="8552464" cy="466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7949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6442" y="0"/>
            <a:ext cx="13525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58193" y="6187044"/>
            <a:ext cx="433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3D View – Case Study Bridge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528" y="1423225"/>
            <a:ext cx="8552464" cy="466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778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6442" y="0"/>
            <a:ext cx="13525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58193" y="6187044"/>
            <a:ext cx="433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3D View – Bearing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528" y="1423224"/>
            <a:ext cx="8552464" cy="4667887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6572" y="1590229"/>
            <a:ext cx="7572375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3637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6442" y="0"/>
            <a:ext cx="13525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58193" y="6187044"/>
            <a:ext cx="433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3D View – Bearing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528" y="1423223"/>
            <a:ext cx="8552464" cy="466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440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219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Georgia" pitchFamily="18" charset="0"/>
              </a:rPr>
              <a:t>Research Tasks</a:t>
            </a:r>
            <a:endParaRPr lang="en-US" sz="2400" b="1" dirty="0">
              <a:latin typeface="Georgia" pitchFamily="18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828799"/>
            <a:ext cx="8229600" cy="464820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3444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eorgia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itchFamily="18" charset="0"/>
              </a:rPr>
              <a:t>Task 12.1: Literature and Practice Review</a:t>
            </a:r>
          </a:p>
          <a:p>
            <a:pPr marL="0" marR="0" lvl="0" indent="40481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eorgia" pitchFamily="18" charset="0"/>
              </a:rPr>
              <a:t>Task 12.2: Multi-Year Implementation Roadmap</a:t>
            </a:r>
          </a:p>
          <a:p>
            <a:pPr marL="0" marR="0" lvl="0" indent="3444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itchFamily="18" charset="0"/>
              </a:rPr>
              <a:t> Task 12.3: Analysis of Bridge Activities</a:t>
            </a:r>
          </a:p>
          <a:p>
            <a:pPr marL="0" marR="0" lvl="0" indent="3444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itchFamily="18" charset="0"/>
              </a:rPr>
              <a:t> Task 12.4: Identifying Information Items</a:t>
            </a:r>
          </a:p>
          <a:p>
            <a:pPr marL="0" marR="0" lvl="0" indent="3444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eorgia" pitchFamily="18" charset="0"/>
              </a:rPr>
              <a:t>Task 12.5: Prototype 3D Viewer/Modeler</a:t>
            </a:r>
          </a:p>
          <a:p>
            <a:pPr marL="0" marR="0" lvl="0" indent="3444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itchFamily="18" charset="0"/>
              </a:rPr>
              <a:t> Task 12.6: “Manual of Translator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itchFamily="18" charset="0"/>
              </a:rPr>
              <a:t>Development”</a:t>
            </a:r>
          </a:p>
          <a:p>
            <a:pPr marL="0" marR="0" lvl="0" indent="3444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eorgia" pitchFamily="18" charset="0"/>
              </a:rPr>
              <a:t>Task 12.7: Demonstration Project</a:t>
            </a:r>
          </a:p>
          <a:p>
            <a:pPr marL="0" marR="0" lvl="0" indent="3444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itchFamily="18" charset="0"/>
              </a:rPr>
              <a:t> Task 12.8: Training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itchFamily="18" charset="0"/>
              </a:rPr>
              <a:t>Mat’ls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itchFamily="18" charset="0"/>
              </a:rPr>
              <a:t> and Reporting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6442" y="0"/>
            <a:ext cx="13525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58193" y="6187044"/>
            <a:ext cx="433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3D View – Shear Studs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528" y="1423222"/>
            <a:ext cx="8552464" cy="4667887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62088" y="1942652"/>
            <a:ext cx="6219825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5465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6442" y="0"/>
            <a:ext cx="13525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58193" y="6187044"/>
            <a:ext cx="433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3D View – Flange Transition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528" y="1423221"/>
            <a:ext cx="8552464" cy="466788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4116" y="2392459"/>
            <a:ext cx="8574876" cy="27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6587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6442" y="0"/>
            <a:ext cx="13525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58193" y="6187044"/>
            <a:ext cx="433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3D View –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Bolted Field Splice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5642" y="1905000"/>
            <a:ext cx="8563350" cy="4166316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5642" y="1752600"/>
            <a:ext cx="8563350" cy="4242516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5642" y="1600200"/>
            <a:ext cx="8563350" cy="4333588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91678"/>
            <a:ext cx="6067425" cy="489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8114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6442" y="0"/>
            <a:ext cx="13525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58193" y="6187044"/>
            <a:ext cx="433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3D View –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Weld Connection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5642" y="2133600"/>
            <a:ext cx="8563350" cy="3937716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5642" y="1981200"/>
            <a:ext cx="8563350" cy="398526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04525" y="2523309"/>
            <a:ext cx="3745584" cy="3158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4292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6442" y="0"/>
            <a:ext cx="13525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22060" y="2133600"/>
            <a:ext cx="9166060" cy="364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453113" y="6175169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3D View – Camber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7" name="Picture 1" descr="C:\Users\Hanjin\AppData\Roaming\Tencent\Users\54466084\QQ\WinTemp\RichOle\EZQ8R53272_Q2N]KY4~J}5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1988" y="1621815"/>
            <a:ext cx="8550649" cy="462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66800" y="4495800"/>
            <a:ext cx="624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Original Case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9" name="Picture 3" descr="C:\Users\Hanjin\AppData\Roaming\Tencent\Users\54466084\QQ\WinTemp\RichOle\SFV)V`T{PZTB_0ESK1R}QEI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1988" y="1594107"/>
            <a:ext cx="8550649" cy="462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14400" y="4495800"/>
            <a:ext cx="624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Steel Dead Load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1987" y="1594107"/>
            <a:ext cx="8539659" cy="4614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258042" y="4665077"/>
            <a:ext cx="624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Concrete Dead Load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0130" y="1589615"/>
            <a:ext cx="8531516" cy="461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436770" y="4495800"/>
            <a:ext cx="624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Superimposed Dead Load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1986" y="1600046"/>
            <a:ext cx="8539659" cy="4614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85800" y="3954900"/>
            <a:ext cx="624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Vertical Curve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6449" y="1621815"/>
            <a:ext cx="8607211" cy="465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85800" y="4124177"/>
            <a:ext cx="624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Total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5751" y="2679841"/>
            <a:ext cx="7310438" cy="3227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4762"/>
          <a:stretch/>
        </p:blipFill>
        <p:spPr bwMode="auto">
          <a:xfrm>
            <a:off x="4191000" y="1843303"/>
            <a:ext cx="4930346" cy="439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2446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0" grpId="0"/>
      <p:bldP spid="20" grpId="1"/>
      <p:bldP spid="22" grpId="0"/>
      <p:bldP spid="22" grpId="1"/>
      <p:bldP spid="24" grpId="0"/>
      <p:bldP spid="24" grpId="1"/>
      <p:bldP spid="26" grpId="0"/>
      <p:bldP spid="26" grpId="1"/>
      <p:bldP spid="28" grpId="0"/>
      <p:bldP spid="2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6442" y="0"/>
            <a:ext cx="13525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53113" y="618704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3D View – Alternative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Multi-column Pier with Spread Footing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5642" y="1415611"/>
            <a:ext cx="8563349" cy="4623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5639" y="1383925"/>
            <a:ext cx="8563349" cy="4631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12588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6442" y="0"/>
            <a:ext cx="13525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38817" y="6187044"/>
            <a:ext cx="647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3D View – Alternative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Multi-column Pier with Drilled Shafts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5642" y="1412623"/>
            <a:ext cx="8563350" cy="463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0694" y="1324033"/>
            <a:ext cx="8563350" cy="4643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97155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6442" y="0"/>
            <a:ext cx="13525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58193" y="6187044"/>
            <a:ext cx="433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3D View – Abutment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528" y="1423221"/>
            <a:ext cx="8552464" cy="466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5724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6442" y="0"/>
            <a:ext cx="13525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58193" y="6187044"/>
            <a:ext cx="433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3D View – Abutment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528" y="1467294"/>
            <a:ext cx="8471712" cy="462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759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6442" y="0"/>
            <a:ext cx="13525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58193" y="6187044"/>
            <a:ext cx="433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ISM Model of the Case Study Bridge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528" y="1465022"/>
            <a:ext cx="8552464" cy="462608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6528" y="1464970"/>
            <a:ext cx="8552464" cy="4617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67246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5"/>
          <p:cNvSpPr txBox="1">
            <a:spLocks/>
          </p:cNvSpPr>
          <p:nvPr/>
        </p:nvSpPr>
        <p:spPr>
          <a:xfrm>
            <a:off x="402857" y="1120242"/>
            <a:ext cx="8207743" cy="6862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C4300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19DC1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6F00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5759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Wingdings" pitchFamily="2" charset="2"/>
              <a:buNone/>
            </a:pPr>
            <a:r>
              <a:rPr lang="en-US" sz="2400" b="1" dirty="0" smtClean="0">
                <a:solidFill>
                  <a:srgbClr val="000000"/>
                </a:solidFill>
                <a:latin typeface="Georgia" pitchFamily="18" charset="0"/>
              </a:rPr>
              <a:t>Vision &amp; Bridge Lifecycle (Enterprise) Process Map</a:t>
            </a:r>
            <a:endParaRPr lang="en-US" sz="2400" b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2857" y="1806531"/>
            <a:ext cx="835061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 smtClean="0">
                <a:solidFill>
                  <a:srgbClr val="000000"/>
                </a:solidFill>
                <a:latin typeface="Georgia" pitchFamily="18" charset="0"/>
              </a:rPr>
              <a:t>Vision of Multi-Year Implementation Roadmap</a:t>
            </a:r>
          </a:p>
          <a:p>
            <a:pPr>
              <a:buClr>
                <a:srgbClr val="C00000"/>
              </a:buClr>
            </a:pPr>
            <a:endParaRPr lang="en-US" sz="1800" dirty="0" smtClean="0">
              <a:solidFill>
                <a:srgbClr val="000000"/>
              </a:solidFill>
              <a:latin typeface="Georgia" pitchFamily="18" charset="0"/>
            </a:endParaRPr>
          </a:p>
          <a:p>
            <a:pPr marL="285750" indent="-285750">
              <a:buClr>
                <a:srgbClr val="C00000"/>
              </a:buClr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0000"/>
                </a:solidFill>
                <a:latin typeface="Georgia" pitchFamily="18" charset="0"/>
              </a:rPr>
              <a:t>Practical Implementation</a:t>
            </a:r>
          </a:p>
          <a:p>
            <a:pPr>
              <a:buClr>
                <a:srgbClr val="C00000"/>
              </a:buClr>
            </a:pPr>
            <a:endParaRPr lang="en-US" sz="1800" dirty="0" smtClean="0">
              <a:solidFill>
                <a:srgbClr val="000000"/>
              </a:solidFill>
              <a:latin typeface="Georgia" pitchFamily="18" charset="0"/>
            </a:endParaRPr>
          </a:p>
          <a:p>
            <a:pPr>
              <a:buClr>
                <a:srgbClr val="C00000"/>
              </a:buClr>
            </a:pPr>
            <a:r>
              <a:rPr lang="en-US" dirty="0">
                <a:solidFill>
                  <a:srgbClr val="000000"/>
                </a:solidFill>
                <a:latin typeface="Georgia" pitchFamily="18" charset="0"/>
              </a:rPr>
              <a:t>	</a:t>
            </a:r>
            <a:r>
              <a:rPr lang="en-US" sz="1800" dirty="0" smtClean="0">
                <a:solidFill>
                  <a:srgbClr val="000000"/>
                </a:solidFill>
                <a:latin typeface="Georgia" pitchFamily="18" charset="0"/>
              </a:rPr>
              <a:t>Information Technology (IT) facilitated interoperability throughout the entire bridge lifecycle</a:t>
            </a:r>
          </a:p>
          <a:p>
            <a:pPr marL="285750" indent="-285750">
              <a:buClr>
                <a:srgbClr val="C00000"/>
              </a:buClr>
              <a:buFont typeface="Arial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Georgia" pitchFamily="18" charset="0"/>
            </a:endParaRPr>
          </a:p>
          <a:p>
            <a:pPr marL="285750" indent="-285750">
              <a:buClr>
                <a:srgbClr val="C00000"/>
              </a:buClr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0000"/>
                </a:solidFill>
                <a:latin typeface="Georgia" pitchFamily="18" charset="0"/>
              </a:rPr>
              <a:t>Model/Modular</a:t>
            </a:r>
          </a:p>
          <a:p>
            <a:pPr marL="285750" indent="-285750">
              <a:buClr>
                <a:srgbClr val="C00000"/>
              </a:buClr>
              <a:buFont typeface="Arial" pitchFamily="34" charset="0"/>
              <a:buChar char="•"/>
            </a:pPr>
            <a:endParaRPr lang="en-US" sz="1800" dirty="0" smtClean="0">
              <a:solidFill>
                <a:srgbClr val="000000"/>
              </a:solidFill>
              <a:latin typeface="Georgia" pitchFamily="18" charset="0"/>
            </a:endParaRPr>
          </a:p>
          <a:p>
            <a:pPr>
              <a:buClr>
                <a:srgbClr val="C00000"/>
              </a:buClr>
            </a:pPr>
            <a:r>
              <a:rPr lang="en-US" sz="1800" dirty="0" smtClean="0">
                <a:solidFill>
                  <a:srgbClr val="000000"/>
                </a:solidFill>
                <a:latin typeface="Georgia" pitchFamily="18" charset="0"/>
              </a:rPr>
              <a:t>	Either a (set of bridge industry-specific) model(s) or a integral part of the larger Civil Integrated Management (CIM) (or NIEM?, or IFC(5?), or next-gen </a:t>
            </a:r>
            <a:r>
              <a:rPr lang="en-US" sz="1800" dirty="0" err="1" smtClean="0">
                <a:solidFill>
                  <a:srgbClr val="000000"/>
                </a:solidFill>
                <a:latin typeface="Georgia" pitchFamily="18" charset="0"/>
              </a:rPr>
              <a:t>transXML</a:t>
            </a:r>
            <a:r>
              <a:rPr lang="en-US" sz="1800" dirty="0" smtClean="0">
                <a:solidFill>
                  <a:srgbClr val="000000"/>
                </a:solidFill>
                <a:latin typeface="Georgia" pitchFamily="18" charset="0"/>
              </a:rPr>
              <a:t>, or …) umbrella</a:t>
            </a:r>
            <a:endParaRPr lang="en-US" sz="1800" dirty="0">
              <a:solidFill>
                <a:srgbClr val="000000"/>
              </a:solidFill>
              <a:latin typeface="Georgia" pitchFamily="18" charset="0"/>
            </a:endParaRPr>
          </a:p>
          <a:p>
            <a:endParaRPr lang="en-US" sz="1800" b="1" dirty="0" smtClean="0">
              <a:solidFill>
                <a:srgbClr val="000000"/>
              </a:solidFill>
              <a:latin typeface="Georgia" pitchFamily="18" charset="0"/>
            </a:endParaRPr>
          </a:p>
          <a:p>
            <a:endParaRPr lang="en-US" sz="1800" b="1" dirty="0" smtClean="0">
              <a:solidFill>
                <a:srgbClr val="000000"/>
              </a:solidFill>
              <a:latin typeface="Georgia" pitchFamily="18" charset="0"/>
            </a:endParaRPr>
          </a:p>
          <a:p>
            <a:endParaRPr lang="en-US" sz="1800" b="1" dirty="0">
              <a:solidFill>
                <a:srgbClr val="000000"/>
              </a:solidFill>
              <a:latin typeface="Georgia" pitchFamily="18" charset="0"/>
            </a:endParaRPr>
          </a:p>
          <a:p>
            <a:endParaRPr lang="en-US" sz="1800" b="1" dirty="0" smtClean="0">
              <a:solidFill>
                <a:srgbClr val="000000"/>
              </a:solidFill>
              <a:latin typeface="Georgia" pitchFamily="18" charset="0"/>
            </a:endParaRPr>
          </a:p>
          <a:p>
            <a:endParaRPr lang="en-US" sz="1800" b="1" dirty="0">
              <a:solidFill>
                <a:srgbClr val="000000"/>
              </a:solidFill>
              <a:latin typeface="Georgia" pitchFamily="18" charset="0"/>
            </a:endParaRPr>
          </a:p>
          <a:p>
            <a:endParaRPr lang="en-US" sz="1800" b="1" dirty="0" smtClean="0">
              <a:solidFill>
                <a:srgbClr val="000000"/>
              </a:solidFill>
              <a:latin typeface="Georgia" pitchFamily="18" charset="0"/>
            </a:endParaRPr>
          </a:p>
          <a:p>
            <a:endParaRPr lang="en-US" sz="1800" b="1" dirty="0">
              <a:solidFill>
                <a:srgbClr val="000000"/>
              </a:solidFill>
              <a:latin typeface="Georgia" pitchFamily="18" charset="0"/>
            </a:endParaRPr>
          </a:p>
          <a:p>
            <a:endParaRPr lang="en-US" sz="1800" b="1" dirty="0" smtClean="0">
              <a:solidFill>
                <a:srgbClr val="000000"/>
              </a:solidFill>
              <a:latin typeface="Georgia" pitchFamily="18" charset="0"/>
            </a:endParaRPr>
          </a:p>
          <a:p>
            <a:endParaRPr lang="en-US" sz="1800" b="1" dirty="0">
              <a:solidFill>
                <a:srgbClr val="000000"/>
              </a:solidFill>
              <a:latin typeface="Georgia" pitchFamily="18" charset="0"/>
            </a:endParaRPr>
          </a:p>
          <a:p>
            <a:endParaRPr lang="en-US" sz="1800" b="1" dirty="0" smtClean="0">
              <a:solidFill>
                <a:srgbClr val="000000"/>
              </a:solidFill>
              <a:latin typeface="Georgia" pitchFamily="18" charset="0"/>
            </a:endParaRPr>
          </a:p>
          <a:p>
            <a:endParaRPr lang="en-US" sz="1800" b="1" dirty="0">
              <a:solidFill>
                <a:srgbClr val="000000"/>
              </a:solidFill>
              <a:latin typeface="Georgia" pitchFamily="18" charset="0"/>
            </a:endParaRPr>
          </a:p>
          <a:p>
            <a:endParaRPr lang="en-US" sz="1800" b="1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816612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83181"/>
    </mc:Choice>
    <mc:Fallback>
      <p:transition spd="slow" advTm="8318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6442" y="0"/>
            <a:ext cx="13525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58193" y="6187044"/>
            <a:ext cx="433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ISM (v. 3) 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Model of the Case Study Bridge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528" y="1511260"/>
            <a:ext cx="8462568" cy="457984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6528" y="1495360"/>
            <a:ext cx="8462568" cy="457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1341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6442" y="0"/>
            <a:ext cx="13525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58193" y="6187044"/>
            <a:ext cx="433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IFC 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file (v.2x3) of 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Case Study Bridge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8652"/>
          <a:stretch/>
        </p:blipFill>
        <p:spPr>
          <a:xfrm>
            <a:off x="1820620" y="1695687"/>
            <a:ext cx="5609640" cy="439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4688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6442" y="0"/>
            <a:ext cx="13525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58193" y="6187044"/>
            <a:ext cx="433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IFC Model 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Case Study Bridge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528" y="1571983"/>
            <a:ext cx="8552464" cy="4519124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6528" y="1460565"/>
            <a:ext cx="8552463" cy="463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9642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6442" y="0"/>
            <a:ext cx="13525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58193" y="6187044"/>
            <a:ext cx="433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IFC Model of the Case Study Bridge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528" y="1456108"/>
            <a:ext cx="8552464" cy="4634999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6528" y="1451652"/>
            <a:ext cx="8552464" cy="4639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5492" y="1517391"/>
            <a:ext cx="8447507" cy="4573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5636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924"/>
            <a:ext cx="8534400" cy="461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5865" y="6187044"/>
            <a:ext cx="525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Reinforcement – Longitudinal, Tie, Spiral, Mat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68250"/>
            <a:ext cx="8534400" cy="4611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0050" y="2660822"/>
            <a:ext cx="83439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65865" y="6187044"/>
            <a:ext cx="525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Reinforcement and P</a:t>
            </a:r>
            <a:r>
              <a:rPr lang="en-US" altLang="zh-CN" sz="1800" b="1" dirty="0" smtClean="0">
                <a:latin typeface="Times New Roman" pitchFamily="18" charset="0"/>
                <a:cs typeface="Times New Roman" pitchFamily="18" charset="0"/>
              </a:rPr>
              <a:t>restressing Strands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27814" y="1729344"/>
            <a:ext cx="453390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800" y="1600200"/>
            <a:ext cx="8488094" cy="45868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800" y="1586872"/>
            <a:ext cx="8488094" cy="45956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800" y="1566248"/>
            <a:ext cx="8534400" cy="46163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2729" y="1584866"/>
            <a:ext cx="8516471" cy="460217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2729" y="1605406"/>
            <a:ext cx="8470165" cy="457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3064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65865" y="6187044"/>
            <a:ext cx="525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Case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Study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Bridge – Quincy Ave over I-25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975264" y="1676400"/>
            <a:ext cx="7239000" cy="424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87891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65865" y="6187044"/>
            <a:ext cx="525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3D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View – Case Study Bridge</a:t>
            </a:r>
          </a:p>
          <a:p>
            <a:pPr algn="ctr"/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4223" r="21805" b="29556"/>
          <a:stretch/>
        </p:blipFill>
        <p:spPr bwMode="auto">
          <a:xfrm>
            <a:off x="689514" y="2375295"/>
            <a:ext cx="7848600" cy="2272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1114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65865" y="6187044"/>
            <a:ext cx="525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3D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View – Case Study Bridge</a:t>
            </a:r>
          </a:p>
          <a:p>
            <a:pPr algn="ctr"/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000" r="21458" b="23667"/>
          <a:stretch/>
        </p:blipFill>
        <p:spPr bwMode="auto">
          <a:xfrm>
            <a:off x="1143000" y="1066800"/>
            <a:ext cx="6811329" cy="261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0333" r="21667" b="23666"/>
          <a:stretch/>
        </p:blipFill>
        <p:spPr bwMode="auto">
          <a:xfrm>
            <a:off x="1143000" y="3686542"/>
            <a:ext cx="6812964" cy="2500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67651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65865" y="6187044"/>
            <a:ext cx="525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3D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View – Case Study Bridge</a:t>
            </a:r>
          </a:p>
          <a:p>
            <a:pPr algn="ctr"/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75" t="17000" r="22084" b="9333"/>
          <a:stretch/>
        </p:blipFill>
        <p:spPr bwMode="auto">
          <a:xfrm>
            <a:off x="457200" y="1113145"/>
            <a:ext cx="8229600" cy="4982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67651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5"/>
          <p:cNvSpPr txBox="1">
            <a:spLocks/>
          </p:cNvSpPr>
          <p:nvPr/>
        </p:nvSpPr>
        <p:spPr>
          <a:xfrm>
            <a:off x="402857" y="1120242"/>
            <a:ext cx="8207743" cy="6862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C4300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19DC1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6F00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5759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 smtClean="0">
                <a:latin typeface="Georgia" pitchFamily="18" charset="0"/>
              </a:rPr>
              <a:t>Vision &amp; Bridge Lifecycle (Enterprise) Process Map</a:t>
            </a:r>
            <a:endParaRPr lang="en-US" sz="2400" b="1" dirty="0">
              <a:latin typeface="Georgia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6769" y="1771806"/>
            <a:ext cx="901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Georgia" pitchFamily="18" charset="0"/>
              </a:rPr>
              <a:t>Process Map </a:t>
            </a:r>
            <a:r>
              <a:rPr lang="en-US" altLang="zh-CN" sz="1800" b="1" dirty="0" smtClean="0">
                <a:latin typeface="Georgia" pitchFamily="18" charset="0"/>
              </a:rPr>
              <a:t>— Streamlined and Improved IT- enabled Managing Method </a:t>
            </a:r>
            <a:endParaRPr lang="en-US" sz="1800" b="1" dirty="0">
              <a:latin typeface="Georg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2857" y="6245674"/>
            <a:ext cx="8350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eorgia" pitchFamily="18" charset="0"/>
              </a:rPr>
              <a:t>Portion of Bridge Enterprise Process Map (Chen et al. 2013)</a:t>
            </a:r>
            <a:endParaRPr lang="en-US" sz="1600" dirty="0" smtClean="0">
              <a:latin typeface="Georgia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1244" y="2222335"/>
            <a:ext cx="7630731" cy="400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3941381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83181"/>
    </mc:Choice>
    <mc:Fallback>
      <p:transition spd="slow" advTm="83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65865" y="6187044"/>
            <a:ext cx="525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3D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View – Case Study Bridge</a:t>
            </a:r>
          </a:p>
          <a:p>
            <a:pPr algn="ctr"/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4667" r="21875" b="9333"/>
          <a:stretch/>
        </p:blipFill>
        <p:spPr bwMode="auto">
          <a:xfrm>
            <a:off x="457200" y="1122273"/>
            <a:ext cx="8305801" cy="5049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67651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65865" y="6187044"/>
            <a:ext cx="525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3D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View – Case Study Bridge</a:t>
            </a:r>
          </a:p>
          <a:p>
            <a:pPr algn="ctr"/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4667" r="21389" b="9777"/>
          <a:stretch/>
        </p:blipFill>
        <p:spPr bwMode="auto">
          <a:xfrm>
            <a:off x="448181" y="1205284"/>
            <a:ext cx="8293165" cy="498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4981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65865" y="6187044"/>
            <a:ext cx="525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3D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View – Case Study Bridge</a:t>
            </a:r>
          </a:p>
          <a:p>
            <a:pPr algn="ctr"/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4667" r="21250" b="9667"/>
          <a:stretch/>
        </p:blipFill>
        <p:spPr bwMode="auto">
          <a:xfrm>
            <a:off x="975264" y="1600200"/>
            <a:ext cx="7239000" cy="434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4981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/>
          <a:srcRect l="41733" t="17891" r="23323" b="14410"/>
          <a:stretch/>
        </p:blipFill>
        <p:spPr bwMode="auto">
          <a:xfrm>
            <a:off x="1828800" y="1143000"/>
            <a:ext cx="4724400" cy="5486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6183868"/>
            <a:ext cx="433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Project Data File: Annotated Glimpse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0203" y="1578864"/>
            <a:ext cx="8218488" cy="405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27570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43000"/>
            <a:ext cx="6671863" cy="502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62200" y="6183868"/>
            <a:ext cx="433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Project Template File: Annotated Glimpse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966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6312" y="1089212"/>
            <a:ext cx="7696200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142999"/>
            <a:ext cx="7086600" cy="5294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1143000"/>
            <a:ext cx="82296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en-US" altLang="zh-CN" sz="2800" dirty="0" smtClean="0">
                <a:latin typeface="Georgia" pitchFamily="18" charset="0"/>
              </a:rPr>
              <a:t>Make sure data of interest to you is included!</a:t>
            </a:r>
          </a:p>
          <a:p>
            <a:pPr marL="285750" indent="-285750"/>
            <a:endParaRPr lang="en-US" altLang="zh-CN" sz="2000" dirty="0" smtClean="0">
              <a:latin typeface="Georgia" pitchFamily="18" charset="0"/>
            </a:endParaRPr>
          </a:p>
          <a:p>
            <a:pPr marL="285750" indent="-285750"/>
            <a:endParaRPr lang="en-US" altLang="zh-CN" sz="2000" dirty="0" smtClean="0">
              <a:latin typeface="Georgia" pitchFamily="18" charset="0"/>
            </a:endParaRPr>
          </a:p>
          <a:p>
            <a:pPr marL="285750" indent="-285750"/>
            <a:r>
              <a:rPr lang="en-US" u="sng" dirty="0" smtClean="0">
                <a:hlinkClick r:id="rId2"/>
              </a:rPr>
              <a:t>https://www.transportationresearch.gov/dot/fhwa/SitePages/register.aspx</a:t>
            </a:r>
            <a:r>
              <a:rPr lang="en-US" dirty="0" smtClean="0"/>
              <a:t> </a:t>
            </a:r>
          </a:p>
          <a:p>
            <a:pPr marL="285750" indent="-285750"/>
            <a:endParaRPr lang="en-US" altLang="zh-CN" sz="2000" dirty="0"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0201" y="6187044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AASHTO/NSBA Steel Bridge Collaboration - Team Site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781"/>
          <a:stretch/>
        </p:blipFill>
        <p:spPr bwMode="auto">
          <a:xfrm>
            <a:off x="429249" y="3069771"/>
            <a:ext cx="8337755" cy="2207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26326" y="5277394"/>
            <a:ext cx="594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link to the documents will be sent to your mail box. </a:t>
            </a:r>
          </a:p>
        </p:txBody>
      </p:sp>
      <p:pic>
        <p:nvPicPr>
          <p:cNvPr id="8" name="Picture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9248" y="2895600"/>
            <a:ext cx="8337755" cy="21391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26326" y="5030379"/>
            <a:ext cx="594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link will take you to the documents of this project.</a:t>
            </a:r>
          </a:p>
        </p:txBody>
      </p:sp>
      <p:pic>
        <p:nvPicPr>
          <p:cNvPr id="10" name="Picture 9"/>
          <p:cNvPicPr/>
          <p:nvPr/>
        </p:nvPicPr>
        <p:blipFill rotWithShape="1">
          <a:blip r:embed="rId4" cstate="print"/>
          <a:srcRect b="4939"/>
          <a:stretch/>
        </p:blipFill>
        <p:spPr bwMode="auto">
          <a:xfrm>
            <a:off x="446666" y="1761225"/>
            <a:ext cx="8326869" cy="38547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631768" y="5615948"/>
            <a:ext cx="594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Click on them to open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11"/>
          <p:cNvPicPr/>
          <p:nvPr/>
        </p:nvPicPr>
        <p:blipFill rotWithShape="1">
          <a:blip r:embed="rId5" cstate="print"/>
          <a:srcRect t="10556" b="10000"/>
          <a:stretch/>
        </p:blipFill>
        <p:spPr bwMode="auto">
          <a:xfrm>
            <a:off x="429247" y="1761225"/>
            <a:ext cx="8337755" cy="37744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379218" y="5446671"/>
            <a:ext cx="6222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Excel document, right click on one cell and choose insert comment</a:t>
            </a:r>
          </a:p>
        </p:txBody>
      </p:sp>
      <p:pic>
        <p:nvPicPr>
          <p:cNvPr id="14" name="Picture 13"/>
          <p:cNvPicPr/>
          <p:nvPr/>
        </p:nvPicPr>
        <p:blipFill rotWithShape="1">
          <a:blip r:embed="rId6" cstate="print"/>
          <a:srcRect t="13889" b="11944"/>
          <a:stretch/>
        </p:blipFill>
        <p:spPr bwMode="auto">
          <a:xfrm>
            <a:off x="429246" y="1761226"/>
            <a:ext cx="8337755" cy="36077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104900" y="4938840"/>
            <a:ext cx="701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word document, highlight the context, right click and then choose comment</a:t>
            </a:r>
          </a:p>
        </p:txBody>
      </p:sp>
    </p:spTree>
    <p:extLst>
      <p:ext uri="{BB962C8B-B14F-4D97-AF65-F5344CB8AC3E}">
        <p14:creationId xmlns:p14="http://schemas.microsoft.com/office/powerpoint/2010/main" xmlns="" val="19658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9" grpId="1"/>
      <p:bldP spid="11" grpId="0"/>
      <p:bldP spid="11" grpId="1"/>
      <p:bldP spid="13" grpId="0"/>
      <p:bldP spid="13" grpId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5"/>
          <p:cNvSpPr txBox="1">
            <a:spLocks/>
          </p:cNvSpPr>
          <p:nvPr/>
        </p:nvSpPr>
        <p:spPr>
          <a:xfrm>
            <a:off x="609600" y="1120242"/>
            <a:ext cx="8001000" cy="6862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C4300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19DC1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6F00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5759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 smtClean="0">
                <a:latin typeface="Georgia" pitchFamily="18" charset="0"/>
              </a:rPr>
              <a:t>Process Map Notation</a:t>
            </a:r>
            <a:endParaRPr lang="en-US" sz="2400" b="1" dirty="0">
              <a:latin typeface="Georgia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75550" y="1667275"/>
            <a:ext cx="4178738" cy="583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051624" y="2250355"/>
            <a:ext cx="5102664" cy="2649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87066" y="1667275"/>
            <a:ext cx="6446068" cy="4965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70408" y="1406788"/>
            <a:ext cx="1774138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eorgia" pitchFamily="18" charset="0"/>
              </a:rPr>
              <a:t>Project Disciplines:</a:t>
            </a:r>
          </a:p>
          <a:p>
            <a:endParaRPr lang="en-US" sz="1600" dirty="0">
              <a:latin typeface="Georgia" pitchFamily="18" charset="0"/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Georgia" pitchFamily="18" charset="0"/>
              </a:rPr>
              <a:t>Detailing</a:t>
            </a:r>
            <a:endParaRPr lang="en-US" sz="1600" dirty="0">
              <a:latin typeface="Georgia" pitchFamily="18" charset="0"/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Georgia" pitchFamily="18" charset="0"/>
              </a:rPr>
              <a:t>Estimating</a:t>
            </a:r>
            <a:endParaRPr lang="en-US" sz="1600" dirty="0">
              <a:latin typeface="Georgia" pitchFamily="18" charset="0"/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Georgia" pitchFamily="18" charset="0"/>
              </a:rPr>
              <a:t>Construction Management</a:t>
            </a:r>
            <a:endParaRPr lang="en-US" sz="1600" dirty="0">
              <a:latin typeface="Georgia" pitchFamily="18" charset="0"/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Georgia" pitchFamily="18" charset="0"/>
              </a:rPr>
              <a:t>Fabrication</a:t>
            </a:r>
            <a:endParaRPr lang="en-US" sz="1600" dirty="0">
              <a:latin typeface="Georgia" pitchFamily="18" charset="0"/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Georgia" pitchFamily="18" charset="0"/>
              </a:rPr>
              <a:t>Construction Engineering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Georgia" pitchFamily="18" charset="0"/>
              </a:rPr>
              <a:t>Inspection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Georgia" pitchFamily="18" charset="0"/>
              </a:rPr>
              <a:t>Load Rating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Georgia" pitchFamily="18" charset="0"/>
              </a:rPr>
              <a:t>Routing and Permitting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Georgia" pitchFamily="18" charset="0"/>
              </a:rPr>
              <a:t>Maintenance and Management</a:t>
            </a:r>
          </a:p>
          <a:p>
            <a:r>
              <a:rPr lang="en-US" sz="1600" dirty="0" smtClean="0">
                <a:latin typeface="Georgia" pitchFamily="18" charset="0"/>
              </a:rPr>
              <a:t>……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20641" y="1435142"/>
            <a:ext cx="174233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eorgia" pitchFamily="18" charset="0"/>
              </a:rPr>
              <a:t>Project stages:</a:t>
            </a:r>
          </a:p>
          <a:p>
            <a:endParaRPr lang="en-US" sz="1600" dirty="0">
              <a:latin typeface="Georgia" pitchFamily="18" charset="0"/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Georgia" pitchFamily="18" charset="0"/>
              </a:rPr>
              <a:t>Bidding and Letting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Georgia" pitchFamily="18" charset="0"/>
              </a:rPr>
              <a:t>Post-Award/Preconstruction Planning/ Detailing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Georgia" pitchFamily="18" charset="0"/>
              </a:rPr>
              <a:t>Fabrication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Georgia" pitchFamily="18" charset="0"/>
              </a:rPr>
              <a:t>Construction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Georgia" pitchFamily="18" charset="0"/>
              </a:rPr>
              <a:t>Inspection and Evaluation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Georgia" pitchFamily="18" charset="0"/>
              </a:rPr>
              <a:t>Maintenance and Management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>
                <a:latin typeface="Georgia" pitchFamily="18" charset="0"/>
              </a:rPr>
              <a:t>Management</a:t>
            </a:r>
          </a:p>
          <a:p>
            <a:r>
              <a:rPr lang="en-US" sz="1600" dirty="0" smtClean="0">
                <a:latin typeface="Georgia" pitchFamily="18" charset="0"/>
              </a:rPr>
              <a:t>……</a:t>
            </a:r>
            <a:endParaRPr lang="en-US" sz="1600" dirty="0">
              <a:latin typeface="Georgia" pitchFamily="18" charset="0"/>
            </a:endParaRPr>
          </a:p>
        </p:txBody>
      </p:sp>
      <p:sp>
        <p:nvSpPr>
          <p:cNvPr id="5" name="Curved Down Arrow 4"/>
          <p:cNvSpPr/>
          <p:nvPr/>
        </p:nvSpPr>
        <p:spPr>
          <a:xfrm rot="21215274">
            <a:off x="6699444" y="1322255"/>
            <a:ext cx="1004935" cy="24658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urved Up Arrow 5"/>
          <p:cNvSpPr/>
          <p:nvPr/>
        </p:nvSpPr>
        <p:spPr>
          <a:xfrm rot="12033230">
            <a:off x="1118955" y="1507027"/>
            <a:ext cx="840086" cy="223433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421932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143652"/>
    </mc:Choice>
    <mc:Fallback>
      <p:transition spd="slow" advTm="143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5"/>
          <p:cNvSpPr txBox="1">
            <a:spLocks/>
          </p:cNvSpPr>
          <p:nvPr/>
        </p:nvSpPr>
        <p:spPr>
          <a:xfrm>
            <a:off x="598748" y="1212654"/>
            <a:ext cx="8001000" cy="6862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C4300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19DC1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6F00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5759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 smtClean="0">
                <a:latin typeface="Georgia" pitchFamily="18" charset="0"/>
              </a:rPr>
              <a:t>Acknowledgements</a:t>
            </a:r>
            <a:endParaRPr lang="en-US" sz="2400" b="1" dirty="0">
              <a:latin typeface="Georg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096" y="1909409"/>
            <a:ext cx="83506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800" dirty="0">
                <a:latin typeface="Georgia" pitchFamily="18" charset="0"/>
              </a:rPr>
              <a:t>Federal Highway </a:t>
            </a:r>
            <a:r>
              <a:rPr lang="en-US" altLang="zh-CN" sz="1800" dirty="0" smtClean="0">
                <a:latin typeface="Georgia" pitchFamily="18" charset="0"/>
              </a:rPr>
              <a:t>Administration (B. </a:t>
            </a:r>
            <a:r>
              <a:rPr lang="en-US" altLang="zh-CN" sz="1800" dirty="0" err="1" smtClean="0">
                <a:latin typeface="Georgia" pitchFamily="18" charset="0"/>
              </a:rPr>
              <a:t>Kozy</a:t>
            </a:r>
            <a:r>
              <a:rPr lang="en-US" altLang="zh-CN" sz="1800" dirty="0" smtClean="0">
                <a:latin typeface="Georgia" pitchFamily="18" charset="0"/>
              </a:rPr>
              <a:t>, COTR) </a:t>
            </a:r>
            <a:r>
              <a:rPr lang="en-US" altLang="zh-CN" sz="1800" dirty="0">
                <a:latin typeface="Georgia" pitchFamily="18" charset="0"/>
              </a:rPr>
              <a:t>through </a:t>
            </a:r>
            <a:r>
              <a:rPr lang="en-US" altLang="zh-CN" sz="1800" dirty="0" smtClean="0">
                <a:latin typeface="Georgia" pitchFamily="18" charset="0"/>
              </a:rPr>
              <a:t>ATLSS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>
                <a:latin typeface="Georgia" pitchFamily="18" charset="0"/>
              </a:rPr>
              <a:t>Association for Bridge Construction and </a:t>
            </a:r>
            <a:r>
              <a:rPr lang="en-US" altLang="zh-CN" sz="1800" dirty="0" smtClean="0">
                <a:latin typeface="Georgia" pitchFamily="18" charset="0"/>
              </a:rPr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>
                <a:latin typeface="Georgia" pitchFamily="18" charset="0"/>
              </a:rPr>
              <a:t>New York State Department of </a:t>
            </a:r>
            <a:r>
              <a:rPr lang="en-US" altLang="zh-CN" sz="1800" dirty="0" smtClean="0">
                <a:latin typeface="Georgia" pitchFamily="18" charset="0"/>
              </a:rPr>
              <a:t>Transportation &amp; other DOTs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>
                <a:latin typeface="Georgia" pitchFamily="18" charset="0"/>
              </a:rPr>
              <a:t>Bentley </a:t>
            </a:r>
            <a:r>
              <a:rPr lang="en-US" altLang="zh-CN" sz="1800" dirty="0" smtClean="0">
                <a:latin typeface="Georgia" pitchFamily="18" charset="0"/>
              </a:rPr>
              <a:t>Systems, Red </a:t>
            </a:r>
            <a:r>
              <a:rPr lang="en-US" altLang="zh-CN" sz="1800" dirty="0" err="1" smtClean="0">
                <a:latin typeface="Georgia" pitchFamily="18" charset="0"/>
              </a:rPr>
              <a:t>Eqn</a:t>
            </a:r>
            <a:r>
              <a:rPr lang="en-US" altLang="zh-CN" sz="1800" dirty="0" smtClean="0">
                <a:latin typeface="Georgia" pitchFamily="18" charset="0"/>
              </a:rPr>
              <a:t> Corp., </a:t>
            </a:r>
            <a:r>
              <a:rPr lang="en-US" altLang="zh-CN" sz="1800" dirty="0">
                <a:latin typeface="Georgia" pitchFamily="18" charset="0"/>
              </a:rPr>
              <a:t>and other Bridge Software Solution </a:t>
            </a:r>
            <a:r>
              <a:rPr lang="en-US" altLang="zh-CN" sz="1800" dirty="0" smtClean="0">
                <a:latin typeface="Georgia" pitchFamily="18" charset="0"/>
              </a:rPr>
              <a:t>Providers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 smtClean="0">
                <a:latin typeface="Georgia" pitchFamily="18" charset="0"/>
              </a:rPr>
              <a:t>University at Buffalo, Istanbul Technical University, and University of Engineering and Technology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 smtClean="0">
                <a:latin typeface="Georgia" pitchFamily="18" charset="0"/>
              </a:rPr>
              <a:t>Others on </a:t>
            </a:r>
            <a:r>
              <a:rPr lang="en-US" altLang="zh-CN" sz="1800" dirty="0" err="1" smtClean="0">
                <a:latin typeface="Georgia" pitchFamily="18" charset="0"/>
              </a:rPr>
              <a:t>UBrIM</a:t>
            </a:r>
            <a:r>
              <a:rPr lang="en-US" altLang="zh-CN" sz="1800" dirty="0" smtClean="0">
                <a:latin typeface="Georgia" pitchFamily="18" charset="0"/>
              </a:rPr>
              <a:t> team: A. M. </a:t>
            </a:r>
            <a:r>
              <a:rPr lang="en-US" altLang="zh-CN" sz="1800" dirty="0" err="1" smtClean="0">
                <a:latin typeface="Georgia" pitchFamily="18" charset="0"/>
              </a:rPr>
              <a:t>Shirole</a:t>
            </a:r>
            <a:r>
              <a:rPr lang="en-US" altLang="zh-CN" sz="1800" dirty="0" smtClean="0">
                <a:latin typeface="Georgia" pitchFamily="18" charset="0"/>
              </a:rPr>
              <a:t>’, I.-S. </a:t>
            </a:r>
            <a:r>
              <a:rPr lang="en-US" altLang="zh-CN" sz="1800" dirty="0" err="1" smtClean="0">
                <a:latin typeface="Georgia" pitchFamily="18" charset="0"/>
              </a:rPr>
              <a:t>Ahn</a:t>
            </a:r>
            <a:r>
              <a:rPr lang="en-US" altLang="zh-CN" sz="1800" dirty="0" smtClean="0">
                <a:latin typeface="Georgia" pitchFamily="18" charset="0"/>
              </a:rPr>
              <a:t>, S. G. </a:t>
            </a:r>
            <a:r>
              <a:rPr lang="en-US" altLang="zh-CN" sz="1800" dirty="0" err="1" smtClean="0">
                <a:latin typeface="Georgia" pitchFamily="18" charset="0"/>
              </a:rPr>
              <a:t>Karaman</a:t>
            </a:r>
            <a:r>
              <a:rPr lang="en-US" altLang="zh-CN" sz="1800" dirty="0" smtClean="0">
                <a:latin typeface="Georgia" pitchFamily="18" charset="0"/>
              </a:rPr>
              <a:t>, Y. </a:t>
            </a:r>
            <a:r>
              <a:rPr lang="en-US" altLang="zh-CN" sz="1800" dirty="0" err="1" smtClean="0">
                <a:latin typeface="Georgia" pitchFamily="18" charset="0"/>
              </a:rPr>
              <a:t>Ji</a:t>
            </a:r>
            <a:r>
              <a:rPr lang="en-US" altLang="zh-CN" sz="1800" dirty="0" smtClean="0">
                <a:latin typeface="Georgia" pitchFamily="18" charset="0"/>
              </a:rPr>
              <a:t>, A. </a:t>
            </a:r>
            <a:r>
              <a:rPr lang="en-US" altLang="zh-CN" sz="1800" dirty="0" err="1" smtClean="0">
                <a:latin typeface="Georgia" pitchFamily="18" charset="0"/>
              </a:rPr>
              <a:t>Nilsen</a:t>
            </a:r>
            <a:endParaRPr lang="en-US" altLang="zh-CN" sz="1800" dirty="0" smtClean="0">
              <a:latin typeface="Georgia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 smtClean="0">
                <a:latin typeface="Georgia" pitchFamily="18" charset="0"/>
              </a:rPr>
              <a:t>A. </a:t>
            </a:r>
            <a:r>
              <a:rPr lang="en-US" altLang="zh-CN" sz="1800" dirty="0" err="1" smtClean="0">
                <a:latin typeface="Georgia" pitchFamily="18" charset="0"/>
              </a:rPr>
              <a:t>Koc</a:t>
            </a:r>
            <a:endParaRPr lang="en-US" altLang="zh-CN" sz="1800" dirty="0" smtClean="0">
              <a:latin typeface="Georgia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 smtClean="0">
                <a:latin typeface="Georgia" pitchFamily="18" charset="0"/>
              </a:rPr>
              <a:t>AASHTO/NSBA Collaboration (TG-15 Data Modeling for Interoperability)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 smtClean="0">
                <a:latin typeface="Georgia" pitchFamily="18" charset="0"/>
              </a:rPr>
              <a:t>Various other stakeholders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 smtClean="0">
                <a:latin typeface="Georgia" pitchFamily="18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xmlns="" val="2221459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27370"/>
    </mc:Choice>
    <mc:Fallback>
      <p:transition spd="slow" advTm="2737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5"/>
          <p:cNvSpPr txBox="1">
            <a:spLocks/>
          </p:cNvSpPr>
          <p:nvPr/>
        </p:nvSpPr>
        <p:spPr>
          <a:xfrm>
            <a:off x="609600" y="1120242"/>
            <a:ext cx="8001000" cy="6862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C4300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19DC1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6F00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5759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Georgia" pitchFamily="18" charset="0"/>
              </a:rPr>
              <a:t>Process Map Notation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857" y="1679206"/>
            <a:ext cx="835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800" b="1" dirty="0" smtClean="0">
                <a:latin typeface="Georgia" pitchFamily="18" charset="0"/>
              </a:rPr>
              <a:t>Activity Descriptions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89742" y="3357347"/>
            <a:ext cx="2876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eorgia" pitchFamily="18" charset="0"/>
              </a:rPr>
              <a:t>Activity Description</a:t>
            </a:r>
            <a:endParaRPr lang="en-US" sz="1600" dirty="0">
              <a:latin typeface="Georgia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746533" y="2623555"/>
            <a:ext cx="0" cy="7333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2382" y="2175863"/>
            <a:ext cx="2368722" cy="2133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1907" y="4309847"/>
            <a:ext cx="2354523" cy="2120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/>
          <p:cNvCxnSpPr>
            <a:endCxn id="12" idx="3"/>
          </p:cNvCxnSpPr>
          <p:nvPr/>
        </p:nvCxnSpPr>
        <p:spPr>
          <a:xfrm flipH="1">
            <a:off x="2393004" y="2623555"/>
            <a:ext cx="33535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ame 11"/>
          <p:cNvSpPr/>
          <p:nvPr/>
        </p:nvSpPr>
        <p:spPr>
          <a:xfrm>
            <a:off x="1277874" y="2270319"/>
            <a:ext cx="1115130" cy="706471"/>
          </a:xfrm>
          <a:prstGeom prst="frame">
            <a:avLst>
              <a:gd name="adj1" fmla="val 25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05125" y="3665124"/>
            <a:ext cx="584835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9288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5"/>
          <p:cNvSpPr txBox="1">
            <a:spLocks/>
          </p:cNvSpPr>
          <p:nvPr/>
        </p:nvSpPr>
        <p:spPr>
          <a:xfrm>
            <a:off x="609600" y="1120242"/>
            <a:ext cx="8001000" cy="6862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C4300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19DC1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6F00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5759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Georgia" pitchFamily="18" charset="0"/>
              </a:rPr>
              <a:t>Process Map Notation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2857" y="1713931"/>
            <a:ext cx="835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800" b="1" dirty="0" smtClean="0">
                <a:latin typeface="Georgia" pitchFamily="18" charset="0"/>
              </a:rPr>
              <a:t>Exchange Model and Data Dictionary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31257" y="2583376"/>
            <a:ext cx="5460756" cy="373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457950" y="2275599"/>
            <a:ext cx="317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Georgia" pitchFamily="18" charset="0"/>
              </a:rPr>
              <a:t>Exchange Model Description</a:t>
            </a:r>
            <a:endParaRPr lang="en-US" sz="1800" dirty="0">
              <a:latin typeface="Georgia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2857" y="2175863"/>
            <a:ext cx="2352675" cy="438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ame 14"/>
          <p:cNvSpPr/>
          <p:nvPr/>
        </p:nvSpPr>
        <p:spPr>
          <a:xfrm>
            <a:off x="402857" y="3116797"/>
            <a:ext cx="1046812" cy="706471"/>
          </a:xfrm>
          <a:prstGeom prst="frame">
            <a:avLst>
              <a:gd name="adj1" fmla="val 25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Curved Up Arrow 2"/>
          <p:cNvSpPr/>
          <p:nvPr/>
        </p:nvSpPr>
        <p:spPr>
          <a:xfrm>
            <a:off x="1343823" y="3910519"/>
            <a:ext cx="1895488" cy="403023"/>
          </a:xfrm>
          <a:prstGeom prst="curvedUpArrow">
            <a:avLst/>
          </a:prstGeom>
          <a:solidFill>
            <a:srgbClr val="FFAAA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26221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101977"/>
    </mc:Choice>
    <mc:Fallback>
      <p:transition spd="slow" advTm="101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5"/>
          <p:cNvSpPr txBox="1">
            <a:spLocks/>
          </p:cNvSpPr>
          <p:nvPr/>
        </p:nvSpPr>
        <p:spPr>
          <a:xfrm>
            <a:off x="609600" y="1120242"/>
            <a:ext cx="8001000" cy="52748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C4300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19DC1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6F00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5759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Georgia" pitchFamily="18" charset="0"/>
              </a:rPr>
              <a:t>Process Map Notation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857" y="1702356"/>
            <a:ext cx="835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Georgia" pitchFamily="18" charset="0"/>
              </a:rPr>
              <a:t>Non-model </a:t>
            </a:r>
            <a:r>
              <a:rPr lang="en-US" sz="1800" b="1" dirty="0">
                <a:latin typeface="Georgia" pitchFamily="18" charset="0"/>
              </a:rPr>
              <a:t>Exchange Descriptions</a:t>
            </a:r>
            <a:endParaRPr lang="en-US" altLang="zh-CN" sz="1800" b="1" dirty="0" smtClean="0">
              <a:latin typeface="Georgia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2382" y="2175863"/>
            <a:ext cx="2368722" cy="2133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1907" y="4309847"/>
            <a:ext cx="2354523" cy="2120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rame 11"/>
          <p:cNvSpPr/>
          <p:nvPr/>
        </p:nvSpPr>
        <p:spPr>
          <a:xfrm>
            <a:off x="1431782" y="4492988"/>
            <a:ext cx="1275203" cy="706471"/>
          </a:xfrm>
          <a:prstGeom prst="frame">
            <a:avLst>
              <a:gd name="adj1" fmla="val 25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Curved Down Arrow 13"/>
          <p:cNvSpPr/>
          <p:nvPr/>
        </p:nvSpPr>
        <p:spPr>
          <a:xfrm>
            <a:off x="2553077" y="3996268"/>
            <a:ext cx="1050202" cy="337447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73030" y="4155958"/>
            <a:ext cx="3531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eorgia" pitchFamily="18" charset="0"/>
              </a:rPr>
              <a:t>Non-model Exchange Description</a:t>
            </a:r>
            <a:endParaRPr lang="en-US" sz="1600" dirty="0">
              <a:latin typeface="Georgia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24174" y="4528498"/>
            <a:ext cx="5829301" cy="190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71574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5"/>
          <p:cNvSpPr txBox="1">
            <a:spLocks/>
          </p:cNvSpPr>
          <p:nvPr/>
        </p:nvSpPr>
        <p:spPr>
          <a:xfrm>
            <a:off x="609600" y="1120242"/>
            <a:ext cx="8001000" cy="6862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C4300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19DC1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6F00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5759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-11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 smtClean="0">
                <a:latin typeface="Georgia" pitchFamily="18" charset="0"/>
              </a:rPr>
              <a:t>Selected Development in Related Fields</a:t>
            </a:r>
            <a:endParaRPr lang="en-US" sz="2400" b="1" dirty="0">
              <a:latin typeface="Georgia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2857" y="1806531"/>
            <a:ext cx="835061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Georgia" pitchFamily="18" charset="0"/>
              </a:rPr>
              <a:t>resources/liaisons; mutual </a:t>
            </a:r>
            <a:r>
              <a:rPr lang="en-US" sz="1800" b="1" dirty="0" smtClean="0">
                <a:latin typeface="Georgia" pitchFamily="18" charset="0"/>
              </a:rPr>
              <a:t>interests to varying degrees…</a:t>
            </a:r>
            <a:endParaRPr lang="en-US" sz="2000" dirty="0" smtClean="0">
              <a:latin typeface="Georgia" pitchFamily="18" charset="0"/>
            </a:endParaRPr>
          </a:p>
          <a:p>
            <a:pPr marL="285750" lvl="0" indent="-285750">
              <a:spcAft>
                <a:spcPts val="600"/>
              </a:spcAft>
              <a:buClr>
                <a:srgbClr val="C00000"/>
              </a:buClr>
              <a:buFont typeface="Arial" pitchFamily="34" charset="0"/>
              <a:buChar char="•"/>
            </a:pPr>
            <a:r>
              <a:rPr lang="en-US" sz="1600" dirty="0">
                <a:latin typeface="Georgia" pitchFamily="18" charset="0"/>
              </a:rPr>
              <a:t>Infrastructure (e.g., IFC-Infra, </a:t>
            </a:r>
            <a:r>
              <a:rPr lang="en-US" sz="1600" dirty="0" err="1">
                <a:latin typeface="Georgia" pitchFamily="18" charset="0"/>
              </a:rPr>
              <a:t>buildingSMART</a:t>
            </a:r>
            <a:r>
              <a:rPr lang="en-US" sz="1600" dirty="0" smtClean="0">
                <a:latin typeface="Georgia" pitchFamily="18" charset="0"/>
              </a:rPr>
              <a:t>) </a:t>
            </a:r>
            <a:r>
              <a:rPr lang="en-US" sz="1600" dirty="0" smtClean="0">
                <a:latin typeface="Times New Roman"/>
                <a:cs typeface="Times New Roman"/>
              </a:rPr>
              <a:t>∩</a:t>
            </a:r>
            <a:r>
              <a:rPr lang="en-US" sz="1600" dirty="0" smtClean="0">
                <a:latin typeface="Georgia" pitchFamily="18" charset="0"/>
              </a:rPr>
              <a:t> Geospatial (e.g., OGS)</a:t>
            </a:r>
            <a:endParaRPr lang="en-US" sz="1600" dirty="0">
              <a:latin typeface="Georgia" pitchFamily="18" charset="0"/>
            </a:endParaRPr>
          </a:p>
          <a:p>
            <a:pPr marL="285750" lvl="0" indent="-285750">
              <a:spcAft>
                <a:spcPts val="600"/>
              </a:spcAft>
              <a:buClr>
                <a:srgbClr val="C00000"/>
              </a:buClr>
              <a:buFont typeface="Arial" pitchFamily="34" charset="0"/>
              <a:buChar char="•"/>
            </a:pPr>
            <a:r>
              <a:rPr lang="en-US" sz="1600" dirty="0">
                <a:latin typeface="Georgia" pitchFamily="18" charset="0"/>
              </a:rPr>
              <a:t>Steel structures (e.g., AISC, FIATECH &amp; ISO 15926) </a:t>
            </a:r>
          </a:p>
          <a:p>
            <a:pPr marL="285750" lvl="0" indent="-285750">
              <a:spcAft>
                <a:spcPts val="600"/>
              </a:spcAft>
              <a:buClr>
                <a:srgbClr val="C00000"/>
              </a:buClr>
              <a:buFont typeface="Arial" pitchFamily="34" charset="0"/>
              <a:buChar char="•"/>
            </a:pPr>
            <a:r>
              <a:rPr lang="en-US" sz="1600" dirty="0">
                <a:latin typeface="Georgia" pitchFamily="18" charset="0"/>
              </a:rPr>
              <a:t>Concrete structures (e.g., ACI for cast-in-place, PCI for precast/prestressed, PTI for post-tensioned, nuclear for their audit trail requirements) </a:t>
            </a:r>
          </a:p>
          <a:p>
            <a:pPr marL="285750" lvl="0" indent="-285750">
              <a:spcAft>
                <a:spcPts val="600"/>
              </a:spcAft>
              <a:buClr>
                <a:srgbClr val="C00000"/>
              </a:buClr>
              <a:buFont typeface="Arial" pitchFamily="34" charset="0"/>
              <a:buChar char="•"/>
            </a:pPr>
            <a:r>
              <a:rPr lang="en-US" sz="1600" dirty="0" err="1">
                <a:latin typeface="Georgia" pitchFamily="18" charset="0"/>
              </a:rPr>
              <a:t>Geotech</a:t>
            </a:r>
            <a:r>
              <a:rPr lang="en-US" sz="1600" dirty="0">
                <a:latin typeface="Georgia" pitchFamily="18" charset="0"/>
              </a:rPr>
              <a:t> (e.g., </a:t>
            </a:r>
            <a:r>
              <a:rPr lang="en-US" sz="1600" dirty="0" err="1">
                <a:latin typeface="Georgia" pitchFamily="18" charset="0"/>
              </a:rPr>
              <a:t>gINT</a:t>
            </a:r>
            <a:r>
              <a:rPr lang="en-US" sz="1600" dirty="0">
                <a:latin typeface="Georgia" pitchFamily="18" charset="0"/>
              </a:rPr>
              <a:t>, DIGGS)</a:t>
            </a:r>
          </a:p>
          <a:p>
            <a:pPr marL="285750" lvl="0" indent="-285750">
              <a:spcAft>
                <a:spcPts val="600"/>
              </a:spcAft>
              <a:buClr>
                <a:srgbClr val="C00000"/>
              </a:buClr>
              <a:buFont typeface="Arial" pitchFamily="34" charset="0"/>
              <a:buChar char="•"/>
            </a:pPr>
            <a:r>
              <a:rPr lang="en-US" sz="1600" dirty="0">
                <a:latin typeface="Georgia" pitchFamily="18" charset="0"/>
              </a:rPr>
              <a:t>AASHTO (e.g., TCEED, </a:t>
            </a:r>
            <a:r>
              <a:rPr lang="en-US" sz="1600" dirty="0" err="1">
                <a:latin typeface="Georgia" pitchFamily="18" charset="0"/>
              </a:rPr>
              <a:t>transXML</a:t>
            </a:r>
            <a:r>
              <a:rPr lang="en-US" sz="1600" dirty="0">
                <a:latin typeface="Georgia" pitchFamily="18" charset="0"/>
              </a:rPr>
              <a:t>/NCHRP 20-94, NCHRP 20-83(03), </a:t>
            </a:r>
            <a:r>
              <a:rPr lang="en-US" sz="1600" dirty="0" err="1">
                <a:latin typeface="Georgia" pitchFamily="18" charset="0"/>
              </a:rPr>
              <a:t>etc</a:t>
            </a:r>
            <a:r>
              <a:rPr lang="en-US" sz="1600" dirty="0">
                <a:latin typeface="Georgia" pitchFamily="18" charset="0"/>
              </a:rPr>
              <a:t>)</a:t>
            </a:r>
          </a:p>
          <a:p>
            <a:pPr marL="285750" lvl="0" indent="-285750">
              <a:spcAft>
                <a:spcPts val="600"/>
              </a:spcAft>
              <a:buClr>
                <a:srgbClr val="C00000"/>
              </a:buClr>
              <a:buFont typeface="Arial" pitchFamily="34" charset="0"/>
              <a:buChar char="•"/>
            </a:pPr>
            <a:r>
              <a:rPr lang="en-US" sz="1600" dirty="0">
                <a:latin typeface="Georgia" pitchFamily="18" charset="0"/>
              </a:rPr>
              <a:t>Manufacturing (e.g., NIST initiatives, etc</a:t>
            </a:r>
            <a:r>
              <a:rPr lang="en-US" sz="1600" dirty="0" smtClean="0">
                <a:latin typeface="Georgia" pitchFamily="18" charset="0"/>
              </a:rPr>
              <a:t>) &amp; Construction (e.g., </a:t>
            </a:r>
            <a:r>
              <a:rPr lang="en-US" sz="1600" dirty="0" err="1" smtClean="0">
                <a:latin typeface="Georgia" pitchFamily="18" charset="0"/>
              </a:rPr>
              <a:t>BIMForums</a:t>
            </a:r>
            <a:r>
              <a:rPr lang="en-US" sz="1600" dirty="0" smtClean="0">
                <a:latin typeface="Georgia" pitchFamily="18" charset="0"/>
              </a:rPr>
              <a:t>) </a:t>
            </a:r>
            <a:endParaRPr lang="en-US" sz="1600" dirty="0">
              <a:latin typeface="Georgia" pitchFamily="18" charset="0"/>
            </a:endParaRPr>
          </a:p>
          <a:p>
            <a:pPr marL="285750" lvl="0" indent="-285750">
              <a:spcAft>
                <a:spcPts val="600"/>
              </a:spcAft>
              <a:buClr>
                <a:srgbClr val="C00000"/>
              </a:buClr>
              <a:buFont typeface="Arial" pitchFamily="34" charset="0"/>
              <a:buChar char="•"/>
            </a:pPr>
            <a:r>
              <a:rPr lang="en-US" sz="1600" dirty="0">
                <a:latin typeface="Georgia" pitchFamily="18" charset="0"/>
              </a:rPr>
              <a:t>Electric Power Plants (e.g., EPRI, </a:t>
            </a:r>
            <a:r>
              <a:rPr lang="en-US" sz="1600" dirty="0" err="1">
                <a:latin typeface="Georgia" pitchFamily="18" charset="0"/>
              </a:rPr>
              <a:t>etc</a:t>
            </a:r>
            <a:r>
              <a:rPr lang="en-US" sz="1600" dirty="0">
                <a:latin typeface="Georgia" pitchFamily="18" charset="0"/>
              </a:rPr>
              <a:t>)</a:t>
            </a:r>
          </a:p>
          <a:p>
            <a:pPr marL="285750" lvl="0" indent="-285750">
              <a:spcAft>
                <a:spcPts val="600"/>
              </a:spcAft>
              <a:buClr>
                <a:srgbClr val="C00000"/>
              </a:buClr>
              <a:buFont typeface="Arial" pitchFamily="34" charset="0"/>
              <a:buChar char="•"/>
            </a:pPr>
            <a:r>
              <a:rPr lang="en-US" sz="1600" dirty="0">
                <a:latin typeface="Georgia" pitchFamily="18" charset="0"/>
              </a:rPr>
              <a:t>Emerging Technology Law (e.g., AIA and </a:t>
            </a:r>
            <a:r>
              <a:rPr lang="en-US" sz="1600" dirty="0" err="1">
                <a:latin typeface="Georgia" pitchFamily="18" charset="0"/>
              </a:rPr>
              <a:t>ConsensusDocs</a:t>
            </a:r>
            <a:r>
              <a:rPr lang="en-US" sz="1600" dirty="0">
                <a:latin typeface="Georgia" pitchFamily="18" charset="0"/>
              </a:rPr>
              <a:t> BIM </a:t>
            </a:r>
            <a:r>
              <a:rPr lang="en-US" sz="1600" dirty="0" smtClean="0">
                <a:latin typeface="Georgia" pitchFamily="18" charset="0"/>
              </a:rPr>
              <a:t>Addenda) </a:t>
            </a:r>
            <a:endParaRPr lang="en-US" sz="1600" dirty="0">
              <a:latin typeface="Georgia" pitchFamily="18" charset="0"/>
            </a:endParaRPr>
          </a:p>
          <a:p>
            <a:pPr marL="285750" lvl="0" indent="-285750">
              <a:spcAft>
                <a:spcPts val="600"/>
              </a:spcAft>
              <a:buClr>
                <a:srgbClr val="C00000"/>
              </a:buClr>
              <a:buFont typeface="Arial" pitchFamily="34" charset="0"/>
              <a:buChar char="•"/>
            </a:pPr>
            <a:r>
              <a:rPr lang="en-US" sz="1600" dirty="0">
                <a:latin typeface="Georgia" pitchFamily="18" charset="0"/>
              </a:rPr>
              <a:t>Application software consortia (existing or perhaps yet to be constituted)</a:t>
            </a:r>
          </a:p>
          <a:p>
            <a:pPr marL="285750" lvl="0" indent="-285750">
              <a:spcAft>
                <a:spcPts val="600"/>
              </a:spcAft>
              <a:buClr>
                <a:srgbClr val="C00000"/>
              </a:buClr>
              <a:buFont typeface="Arial" pitchFamily="34" charset="0"/>
              <a:buChar char="•"/>
            </a:pPr>
            <a:r>
              <a:rPr lang="en-US" sz="1600" dirty="0" smtClean="0">
                <a:latin typeface="Georgia" pitchFamily="18" charset="0"/>
              </a:rPr>
              <a:t>Markup languages &amp; models (e.g., ISM) for structural/FEM data exchange </a:t>
            </a:r>
            <a:endParaRPr lang="en-US" sz="1600" dirty="0">
              <a:latin typeface="Georgia" pitchFamily="18" charset="0"/>
            </a:endParaRPr>
          </a:p>
          <a:p>
            <a:pPr marL="285750" lvl="0" indent="-285750">
              <a:spcAft>
                <a:spcPts val="600"/>
              </a:spcAft>
              <a:buClr>
                <a:srgbClr val="C00000"/>
              </a:buClr>
              <a:buFont typeface="Arial" pitchFamily="34" charset="0"/>
              <a:buChar char="•"/>
            </a:pPr>
            <a:r>
              <a:rPr lang="en-US" sz="1600" dirty="0">
                <a:latin typeface="Georgia" pitchFamily="18" charset="0"/>
              </a:rPr>
              <a:t>other existing and emerging exchange standards (e.g., </a:t>
            </a:r>
            <a:r>
              <a:rPr lang="en-US" sz="1600" dirty="0" err="1">
                <a:latin typeface="Georgia" pitchFamily="18" charset="0"/>
              </a:rPr>
              <a:t>COBie</a:t>
            </a:r>
            <a:r>
              <a:rPr lang="en-US" sz="1600" dirty="0">
                <a:latin typeface="Georgia" pitchFamily="18" charset="0"/>
              </a:rPr>
              <a:t>, </a:t>
            </a:r>
            <a:r>
              <a:rPr lang="en-US" sz="1600" dirty="0" err="1">
                <a:latin typeface="Georgia" pitchFamily="18" charset="0"/>
              </a:rPr>
              <a:t>SPie</a:t>
            </a:r>
            <a:r>
              <a:rPr lang="en-US" sz="1600" dirty="0">
                <a:latin typeface="Georgia" pitchFamily="18" charset="0"/>
              </a:rPr>
              <a:t>, </a:t>
            </a:r>
            <a:r>
              <a:rPr lang="en-US" sz="1600" dirty="0" err="1">
                <a:latin typeface="Georgia" pitchFamily="18" charset="0"/>
              </a:rPr>
              <a:t>BIMSie</a:t>
            </a:r>
            <a:r>
              <a:rPr lang="en-US" sz="1600" dirty="0">
                <a:latin typeface="Georgia" pitchFamily="18" charset="0"/>
              </a:rPr>
              <a:t>, </a:t>
            </a:r>
            <a:r>
              <a:rPr lang="en-US" sz="1600" dirty="0" err="1">
                <a:latin typeface="Georgia" pitchFamily="18" charset="0"/>
              </a:rPr>
              <a:t>BPie</a:t>
            </a:r>
            <a:r>
              <a:rPr lang="en-US" sz="1600" dirty="0">
                <a:latin typeface="Georgia" pitchFamily="18" charset="0"/>
              </a:rPr>
              <a:t>, </a:t>
            </a:r>
            <a:r>
              <a:rPr lang="en-US" sz="1600" dirty="0" err="1">
                <a:latin typeface="Georgia" pitchFamily="18" charset="0"/>
              </a:rPr>
              <a:t>ELie</a:t>
            </a:r>
            <a:r>
              <a:rPr lang="en-US" sz="1600" dirty="0">
                <a:latin typeface="Georgia" pitchFamily="18" charset="0"/>
              </a:rPr>
              <a:t>, </a:t>
            </a:r>
            <a:r>
              <a:rPr lang="en-US" sz="1600" dirty="0" err="1">
                <a:latin typeface="Georgia" pitchFamily="18" charset="0"/>
              </a:rPr>
              <a:t>LCie</a:t>
            </a:r>
            <a:r>
              <a:rPr lang="en-US" sz="1600" dirty="0">
                <a:latin typeface="Georgia" pitchFamily="18" charset="0"/>
              </a:rPr>
              <a:t>, </a:t>
            </a:r>
            <a:r>
              <a:rPr lang="en-US" sz="1600" dirty="0" err="1">
                <a:latin typeface="Georgia" pitchFamily="18" charset="0"/>
              </a:rPr>
              <a:t>QTie</a:t>
            </a:r>
            <a:r>
              <a:rPr lang="en-US" sz="1600" dirty="0">
                <a:latin typeface="Georgia" pitchFamily="18" charset="0"/>
              </a:rPr>
              <a:t>, </a:t>
            </a:r>
            <a:r>
              <a:rPr lang="en-US" sz="1600" dirty="0" err="1">
                <a:latin typeface="Georgia" pitchFamily="18" charset="0"/>
              </a:rPr>
              <a:t>WALLie</a:t>
            </a:r>
            <a:r>
              <a:rPr lang="en-US" sz="1600" dirty="0">
                <a:latin typeface="Georgia" pitchFamily="18" charset="0"/>
              </a:rPr>
              <a:t>, </a:t>
            </a:r>
            <a:r>
              <a:rPr lang="en-US" sz="1600" dirty="0" err="1">
                <a:latin typeface="Georgia" pitchFamily="18" charset="0"/>
              </a:rPr>
              <a:t>etc</a:t>
            </a:r>
            <a:r>
              <a:rPr lang="en-US" sz="1600" dirty="0">
                <a:latin typeface="Georgia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523076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16532"/>
    </mc:Choice>
    <mc:Fallback>
      <p:transition spd="slow" advTm="16532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9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9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6.6|5.8|5.1|14.7|2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58.7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|16.3|24.2|11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8.9|1.2|15.6|8.3|8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8.9|1.2|15.6|8.3|8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1175</Words>
  <Application>Microsoft Office PowerPoint</Application>
  <PresentationFormat>On-screen Show (4:3)</PresentationFormat>
  <Paragraphs>203</Paragraphs>
  <Slides>50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University at Buffalo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ciechen</dc:creator>
  <cp:lastModifiedBy>ciechen</cp:lastModifiedBy>
  <cp:revision>85</cp:revision>
  <dcterms:created xsi:type="dcterms:W3CDTF">2013-04-24T11:12:45Z</dcterms:created>
  <dcterms:modified xsi:type="dcterms:W3CDTF">2013-06-17T17:35:29Z</dcterms:modified>
</cp:coreProperties>
</file>